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257" r:id="rId4"/>
    <p:sldId id="281" r:id="rId5"/>
    <p:sldId id="264" r:id="rId6"/>
    <p:sldId id="280" r:id="rId7"/>
    <p:sldId id="265" r:id="rId8"/>
    <p:sldId id="266" r:id="rId9"/>
    <p:sldId id="267" r:id="rId10"/>
    <p:sldId id="259" r:id="rId11"/>
    <p:sldId id="260" r:id="rId12"/>
    <p:sldId id="269" r:id="rId13"/>
    <p:sldId id="261" r:id="rId14"/>
    <p:sldId id="268" r:id="rId15"/>
    <p:sldId id="270" r:id="rId16"/>
    <p:sldId id="272" r:id="rId17"/>
    <p:sldId id="273" r:id="rId18"/>
    <p:sldId id="279" r:id="rId19"/>
    <p:sldId id="274" r:id="rId20"/>
    <p:sldId id="275" r:id="rId21"/>
    <p:sldId id="283" r:id="rId22"/>
    <p:sldId id="286" r:id="rId23"/>
    <p:sldId id="28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32" autoAdjust="0"/>
  </p:normalViewPr>
  <p:slideViewPr>
    <p:cSldViewPr snapToGrid="0" snapToObjects="1">
      <p:cViewPr varScale="1">
        <p:scale>
          <a:sx n="87" d="100"/>
          <a:sy n="87" d="100"/>
        </p:scale>
        <p:origin x="-17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6CE7A2-F31D-A149-9BB9-FEED9A93276C}" type="datetimeFigureOut">
              <a:rPr lang="en-US" smtClean="0"/>
              <a:t>7/13/16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EC4A71-4446-E447-9711-CF10466038DA}" type="slidenum">
              <a:rPr lang="en-US" smtClean="0"/>
              <a:t>‹#›</a:t>
            </a:fld>
            <a:endParaRPr lang="en-US"/>
          </a:p>
        </p:txBody>
      </p:sp>
    </p:spTree>
    <p:extLst>
      <p:ext uri="{BB962C8B-B14F-4D97-AF65-F5344CB8AC3E}">
        <p14:creationId xmlns:p14="http://schemas.microsoft.com/office/powerpoint/2010/main" val="24042009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What is the best way to develop analysis code in the Jupyter notebook, while managing complex dependencies between analyses? In this talk, I will introduce </a:t>
            </a:r>
            <a:r>
              <a:rPr lang="en-US" sz="1200" kern="1200" dirty="0" err="1" smtClean="0">
                <a:solidFill>
                  <a:schemeClr val="tx1"/>
                </a:solidFill>
                <a:latin typeface="+mn-lt"/>
                <a:ea typeface="+mn-ea"/>
                <a:cs typeface="+mn-cs"/>
              </a:rPr>
              <a:t>nbflow</a:t>
            </a:r>
            <a:r>
              <a:rPr lang="en-US" sz="1200" kern="1200" dirty="0" smtClean="0">
                <a:solidFill>
                  <a:schemeClr val="tx1"/>
                </a:solidFill>
                <a:latin typeface="+mn-lt"/>
                <a:ea typeface="+mn-ea"/>
                <a:cs typeface="+mn-cs"/>
              </a:rPr>
              <a:t>, which is a project that integrates a Python-based build system (</a:t>
            </a:r>
            <a:r>
              <a:rPr lang="en-US" sz="1200" kern="1200" dirty="0" err="1" smtClean="0">
                <a:solidFill>
                  <a:schemeClr val="tx1"/>
                </a:solidFill>
                <a:latin typeface="+mn-lt"/>
                <a:ea typeface="+mn-ea"/>
                <a:cs typeface="+mn-cs"/>
              </a:rPr>
              <a:t>SCons</a:t>
            </a:r>
            <a:r>
              <a:rPr lang="en-US" sz="1200" kern="1200" dirty="0" smtClean="0">
                <a:solidFill>
                  <a:schemeClr val="tx1"/>
                </a:solidFill>
                <a:latin typeface="+mn-lt"/>
                <a:ea typeface="+mn-ea"/>
                <a:cs typeface="+mn-cs"/>
              </a:rPr>
              <a:t>) with the Jupyter notebook, enabling researchers to easily build sophisticated, complex analysis pipelines entirely within notebooks while still maintaining a "one-button workflow" in which all analyses can be executed, in the correct order, from a single command. I will show how </a:t>
            </a:r>
            <a:r>
              <a:rPr lang="en-US" sz="1200" kern="1200" dirty="0" err="1" smtClean="0">
                <a:solidFill>
                  <a:schemeClr val="tx1"/>
                </a:solidFill>
                <a:latin typeface="+mn-lt"/>
                <a:ea typeface="+mn-ea"/>
                <a:cs typeface="+mn-cs"/>
              </a:rPr>
              <a:t>nbflow</a:t>
            </a:r>
            <a:r>
              <a:rPr lang="en-US" sz="1200" kern="1200" dirty="0" smtClean="0">
                <a:solidFill>
                  <a:schemeClr val="tx1"/>
                </a:solidFill>
                <a:latin typeface="+mn-lt"/>
                <a:ea typeface="+mn-ea"/>
                <a:cs typeface="+mn-cs"/>
              </a:rPr>
              <a:t> can be applied to existing analyses and how it can be used to construct an analysis pipeline stretching the entire way from data cleaning, to computing statistics, to generating figures, and even to automatically generating </a:t>
            </a:r>
            <a:r>
              <a:rPr lang="en-US" sz="1200" kern="1200" dirty="0" err="1" smtClean="0">
                <a:solidFill>
                  <a:schemeClr val="tx1"/>
                </a:solidFill>
                <a:latin typeface="+mn-lt"/>
                <a:ea typeface="+mn-ea"/>
                <a:cs typeface="+mn-cs"/>
              </a:rPr>
              <a:t>LaTeX</a:t>
            </a:r>
            <a:r>
              <a:rPr lang="en-US" sz="1200" kern="1200" dirty="0" smtClean="0">
                <a:solidFill>
                  <a:schemeClr val="tx1"/>
                </a:solidFill>
                <a:latin typeface="+mn-lt"/>
                <a:ea typeface="+mn-ea"/>
                <a:cs typeface="+mn-cs"/>
              </a:rPr>
              <a:t> commands that can be used in publications to format results without the risk of copy-and-paste error.</a:t>
            </a:r>
            <a:endParaRPr lang="en-US" dirty="0"/>
          </a:p>
        </p:txBody>
      </p:sp>
      <p:sp>
        <p:nvSpPr>
          <p:cNvPr id="4" name="Slide Number Placeholder 3"/>
          <p:cNvSpPr>
            <a:spLocks noGrp="1"/>
          </p:cNvSpPr>
          <p:nvPr>
            <p:ph type="sldNum" sz="quarter" idx="10"/>
          </p:nvPr>
        </p:nvSpPr>
        <p:spPr/>
        <p:txBody>
          <a:bodyPr/>
          <a:lstStyle/>
          <a:p>
            <a:fld id="{71EC4A71-4446-E447-9711-CF10466038DA}" type="slidenum">
              <a:rPr lang="en-US" smtClean="0"/>
              <a:t>1</a:t>
            </a:fld>
            <a:endParaRPr lang="en-US"/>
          </a:p>
        </p:txBody>
      </p:sp>
    </p:spTree>
    <p:extLst>
      <p:ext uri="{BB962C8B-B14F-4D97-AF65-F5344CB8AC3E}">
        <p14:creationId xmlns:p14="http://schemas.microsoft.com/office/powerpoint/2010/main" val="2653245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E90882-EA6A-A043-90E7-B967EE12DF02}" type="datetimeFigureOut">
              <a:rPr lang="en-US" smtClean="0"/>
              <a:t>7/13/16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CD0EE-8B14-E44D-B43A-128AD4C8C708}" type="slidenum">
              <a:rPr lang="en-US" smtClean="0"/>
              <a:t>‹#›</a:t>
            </a:fld>
            <a:endParaRPr lang="en-US"/>
          </a:p>
        </p:txBody>
      </p:sp>
    </p:spTree>
    <p:extLst>
      <p:ext uri="{BB962C8B-B14F-4D97-AF65-F5344CB8AC3E}">
        <p14:creationId xmlns:p14="http://schemas.microsoft.com/office/powerpoint/2010/main" val="252526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90882-EA6A-A043-90E7-B967EE12DF02}" type="datetimeFigureOut">
              <a:rPr lang="en-US" smtClean="0"/>
              <a:t>7/13/16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CD0EE-8B14-E44D-B43A-128AD4C8C708}" type="slidenum">
              <a:rPr lang="en-US" smtClean="0"/>
              <a:t>‹#›</a:t>
            </a:fld>
            <a:endParaRPr lang="en-US"/>
          </a:p>
        </p:txBody>
      </p:sp>
    </p:spTree>
    <p:extLst>
      <p:ext uri="{BB962C8B-B14F-4D97-AF65-F5344CB8AC3E}">
        <p14:creationId xmlns:p14="http://schemas.microsoft.com/office/powerpoint/2010/main" val="4264320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90882-EA6A-A043-90E7-B967EE12DF02}" type="datetimeFigureOut">
              <a:rPr lang="en-US" smtClean="0"/>
              <a:t>7/13/16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CD0EE-8B14-E44D-B43A-128AD4C8C708}" type="slidenum">
              <a:rPr lang="en-US" smtClean="0"/>
              <a:t>‹#›</a:t>
            </a:fld>
            <a:endParaRPr lang="en-US"/>
          </a:p>
        </p:txBody>
      </p:sp>
    </p:spTree>
    <p:extLst>
      <p:ext uri="{BB962C8B-B14F-4D97-AF65-F5344CB8AC3E}">
        <p14:creationId xmlns:p14="http://schemas.microsoft.com/office/powerpoint/2010/main" val="194682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90882-EA6A-A043-90E7-B967EE12DF02}" type="datetimeFigureOut">
              <a:rPr lang="en-US" smtClean="0"/>
              <a:t>7/13/16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CD0EE-8B14-E44D-B43A-128AD4C8C708}" type="slidenum">
              <a:rPr lang="en-US" smtClean="0"/>
              <a:t>‹#›</a:t>
            </a:fld>
            <a:endParaRPr lang="en-US"/>
          </a:p>
        </p:txBody>
      </p:sp>
    </p:spTree>
    <p:extLst>
      <p:ext uri="{BB962C8B-B14F-4D97-AF65-F5344CB8AC3E}">
        <p14:creationId xmlns:p14="http://schemas.microsoft.com/office/powerpoint/2010/main" val="354852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E90882-EA6A-A043-90E7-B967EE12DF02}" type="datetimeFigureOut">
              <a:rPr lang="en-US" smtClean="0"/>
              <a:t>7/13/16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CD0EE-8B14-E44D-B43A-128AD4C8C708}" type="slidenum">
              <a:rPr lang="en-US" smtClean="0"/>
              <a:t>‹#›</a:t>
            </a:fld>
            <a:endParaRPr lang="en-US"/>
          </a:p>
        </p:txBody>
      </p:sp>
    </p:spTree>
    <p:extLst>
      <p:ext uri="{BB962C8B-B14F-4D97-AF65-F5344CB8AC3E}">
        <p14:creationId xmlns:p14="http://schemas.microsoft.com/office/powerpoint/2010/main" val="173667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E90882-EA6A-A043-90E7-B967EE12DF02}" type="datetimeFigureOut">
              <a:rPr lang="en-US" smtClean="0"/>
              <a:t>7/13/16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CD0EE-8B14-E44D-B43A-128AD4C8C708}" type="slidenum">
              <a:rPr lang="en-US" smtClean="0"/>
              <a:t>‹#›</a:t>
            </a:fld>
            <a:endParaRPr lang="en-US"/>
          </a:p>
        </p:txBody>
      </p:sp>
    </p:spTree>
    <p:extLst>
      <p:ext uri="{BB962C8B-B14F-4D97-AF65-F5344CB8AC3E}">
        <p14:creationId xmlns:p14="http://schemas.microsoft.com/office/powerpoint/2010/main" val="2143944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E90882-EA6A-A043-90E7-B967EE12DF02}" type="datetimeFigureOut">
              <a:rPr lang="en-US" smtClean="0"/>
              <a:t>7/13/16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ECD0EE-8B14-E44D-B43A-128AD4C8C708}" type="slidenum">
              <a:rPr lang="en-US" smtClean="0"/>
              <a:t>‹#›</a:t>
            </a:fld>
            <a:endParaRPr lang="en-US"/>
          </a:p>
        </p:txBody>
      </p:sp>
    </p:spTree>
    <p:extLst>
      <p:ext uri="{BB962C8B-B14F-4D97-AF65-F5344CB8AC3E}">
        <p14:creationId xmlns:p14="http://schemas.microsoft.com/office/powerpoint/2010/main" val="2857351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E90882-EA6A-A043-90E7-B967EE12DF02}" type="datetimeFigureOut">
              <a:rPr lang="en-US" smtClean="0"/>
              <a:t>7/13/16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ECD0EE-8B14-E44D-B43A-128AD4C8C708}" type="slidenum">
              <a:rPr lang="en-US" smtClean="0"/>
              <a:t>‹#›</a:t>
            </a:fld>
            <a:endParaRPr lang="en-US"/>
          </a:p>
        </p:txBody>
      </p:sp>
    </p:spTree>
    <p:extLst>
      <p:ext uri="{BB962C8B-B14F-4D97-AF65-F5344CB8AC3E}">
        <p14:creationId xmlns:p14="http://schemas.microsoft.com/office/powerpoint/2010/main" val="353297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90882-EA6A-A043-90E7-B967EE12DF02}" type="datetimeFigureOut">
              <a:rPr lang="en-US" smtClean="0"/>
              <a:t>7/13/16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ECD0EE-8B14-E44D-B43A-128AD4C8C708}" type="slidenum">
              <a:rPr lang="en-US" smtClean="0"/>
              <a:t>‹#›</a:t>
            </a:fld>
            <a:endParaRPr lang="en-US"/>
          </a:p>
        </p:txBody>
      </p:sp>
    </p:spTree>
    <p:extLst>
      <p:ext uri="{BB962C8B-B14F-4D97-AF65-F5344CB8AC3E}">
        <p14:creationId xmlns:p14="http://schemas.microsoft.com/office/powerpoint/2010/main" val="335798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90882-EA6A-A043-90E7-B967EE12DF02}" type="datetimeFigureOut">
              <a:rPr lang="en-US" smtClean="0"/>
              <a:t>7/13/16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CD0EE-8B14-E44D-B43A-128AD4C8C708}" type="slidenum">
              <a:rPr lang="en-US" smtClean="0"/>
              <a:t>‹#›</a:t>
            </a:fld>
            <a:endParaRPr lang="en-US"/>
          </a:p>
        </p:txBody>
      </p:sp>
    </p:spTree>
    <p:extLst>
      <p:ext uri="{BB962C8B-B14F-4D97-AF65-F5344CB8AC3E}">
        <p14:creationId xmlns:p14="http://schemas.microsoft.com/office/powerpoint/2010/main" val="125494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90882-EA6A-A043-90E7-B967EE12DF02}" type="datetimeFigureOut">
              <a:rPr lang="en-US" smtClean="0"/>
              <a:t>7/13/16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CD0EE-8B14-E44D-B43A-128AD4C8C708}" type="slidenum">
              <a:rPr lang="en-US" smtClean="0"/>
              <a:t>‹#›</a:t>
            </a:fld>
            <a:endParaRPr lang="en-US"/>
          </a:p>
        </p:txBody>
      </p:sp>
    </p:spTree>
    <p:extLst>
      <p:ext uri="{BB962C8B-B14F-4D97-AF65-F5344CB8AC3E}">
        <p14:creationId xmlns:p14="http://schemas.microsoft.com/office/powerpoint/2010/main" val="16307188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90882-EA6A-A043-90E7-B967EE12DF02}" type="datetimeFigureOut">
              <a:rPr lang="en-US" smtClean="0"/>
              <a:t>7/13/16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CD0EE-8B14-E44D-B43A-128AD4C8C708}" type="slidenum">
              <a:rPr lang="en-US" smtClean="0"/>
              <a:t>‹#›</a:t>
            </a:fld>
            <a:endParaRPr lang="en-US"/>
          </a:p>
        </p:txBody>
      </p:sp>
    </p:spTree>
    <p:extLst>
      <p:ext uri="{BB962C8B-B14F-4D97-AF65-F5344CB8AC3E}">
        <p14:creationId xmlns:p14="http://schemas.microsoft.com/office/powerpoint/2010/main" val="3850020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2972"/>
            <a:ext cx="7772400" cy="1470025"/>
          </a:xfrm>
        </p:spPr>
        <p:txBody>
          <a:bodyPr>
            <a:normAutofit fontScale="90000"/>
          </a:bodyPr>
          <a:lstStyle/>
          <a:p>
            <a:r>
              <a:rPr lang="en-US" dirty="0" smtClean="0"/>
              <a:t>Reproducible, One-Button Workflows with the Jupyter Notebook and </a:t>
            </a:r>
            <a:r>
              <a:rPr lang="en-US" dirty="0" err="1" smtClean="0"/>
              <a:t>SCons</a:t>
            </a:r>
            <a:endParaRPr lang="en-US" dirty="0"/>
          </a:p>
        </p:txBody>
      </p:sp>
      <p:sp>
        <p:nvSpPr>
          <p:cNvPr id="3" name="Subtitle 2"/>
          <p:cNvSpPr>
            <a:spLocks noGrp="1"/>
          </p:cNvSpPr>
          <p:nvPr>
            <p:ph type="subTitle" idx="1"/>
          </p:nvPr>
        </p:nvSpPr>
        <p:spPr/>
        <p:txBody>
          <a:bodyPr/>
          <a:lstStyle/>
          <a:p>
            <a:r>
              <a:rPr lang="en-US" dirty="0" smtClean="0"/>
              <a:t>Jessica Hamrick</a:t>
            </a:r>
          </a:p>
          <a:p>
            <a:r>
              <a:rPr lang="en-US" dirty="0" smtClean="0"/>
              <a:t>UC Berkeley &amp; Project Jupyter</a:t>
            </a:r>
          </a:p>
          <a:p>
            <a:r>
              <a:rPr lang="en-US" dirty="0" smtClean="0"/>
              <a:t>@</a:t>
            </a:r>
            <a:r>
              <a:rPr lang="en-US" dirty="0" err="1" smtClean="0"/>
              <a:t>jhamrick</a:t>
            </a:r>
            <a:endParaRPr lang="en-US" dirty="0"/>
          </a:p>
        </p:txBody>
      </p:sp>
    </p:spTree>
    <p:extLst>
      <p:ext uri="{BB962C8B-B14F-4D97-AF65-F5344CB8AC3E}">
        <p14:creationId xmlns:p14="http://schemas.microsoft.com/office/powerpoint/2010/main" val="36895041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Build Systems</a:t>
            </a:r>
            <a:endParaRPr lang="en-US" dirty="0"/>
          </a:p>
        </p:txBody>
      </p:sp>
      <p:sp>
        <p:nvSpPr>
          <p:cNvPr id="3" name="Content Placeholder 2"/>
          <p:cNvSpPr>
            <a:spLocks noGrp="1"/>
          </p:cNvSpPr>
          <p:nvPr>
            <p:ph idx="1"/>
          </p:nvPr>
        </p:nvSpPr>
        <p:spPr>
          <a:xfrm>
            <a:off x="457200" y="2024616"/>
            <a:ext cx="8229600" cy="2487591"/>
          </a:xfrm>
        </p:spPr>
        <p:txBody>
          <a:bodyPr/>
          <a:lstStyle/>
          <a:p>
            <a:pPr marL="0" indent="0" algn="ctr">
              <a:buNone/>
            </a:pPr>
            <a:r>
              <a:rPr lang="en-US" dirty="0" smtClean="0"/>
              <a:t>Make</a:t>
            </a:r>
          </a:p>
          <a:p>
            <a:pPr marL="0" indent="0" algn="ctr">
              <a:buNone/>
            </a:pPr>
            <a:r>
              <a:rPr lang="en-US" dirty="0" err="1" smtClean="0"/>
              <a:t>CMake</a:t>
            </a:r>
            <a:endParaRPr lang="en-US" dirty="0" smtClean="0"/>
          </a:p>
          <a:p>
            <a:pPr marL="0" indent="0" algn="ctr">
              <a:buNone/>
            </a:pPr>
            <a:r>
              <a:rPr lang="en-US" dirty="0" err="1" smtClean="0"/>
              <a:t>SCons</a:t>
            </a:r>
            <a:endParaRPr lang="en-US" dirty="0" smtClean="0"/>
          </a:p>
          <a:p>
            <a:pPr marL="0" indent="0" algn="ctr">
              <a:buNone/>
            </a:pPr>
            <a:r>
              <a:rPr lang="en-US" dirty="0" smtClean="0"/>
              <a:t>…</a:t>
            </a:r>
            <a:endParaRPr lang="en-US" dirty="0"/>
          </a:p>
        </p:txBody>
      </p:sp>
      <p:sp>
        <p:nvSpPr>
          <p:cNvPr id="4" name="Content Placeholder 2"/>
          <p:cNvSpPr txBox="1">
            <a:spLocks/>
          </p:cNvSpPr>
          <p:nvPr/>
        </p:nvSpPr>
        <p:spPr>
          <a:xfrm>
            <a:off x="457200" y="4966885"/>
            <a:ext cx="8229600" cy="12670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dirty="0" smtClean="0"/>
              <a:t>Idea: Run a series of commands in order, ensuring dependencies are satisfied</a:t>
            </a:r>
            <a:endParaRPr lang="en-US" b="1" dirty="0"/>
          </a:p>
        </p:txBody>
      </p:sp>
    </p:spTree>
    <p:extLst>
      <p:ext uri="{BB962C8B-B14F-4D97-AF65-F5344CB8AC3E}">
        <p14:creationId xmlns:p14="http://schemas.microsoft.com/office/powerpoint/2010/main" val="799881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cess 3"/>
          <p:cNvSpPr/>
          <p:nvPr/>
        </p:nvSpPr>
        <p:spPr>
          <a:xfrm>
            <a:off x="1445406" y="335938"/>
            <a:ext cx="1642779" cy="883567"/>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Human Data</a:t>
            </a:r>
            <a:endParaRPr lang="en-US" dirty="0"/>
          </a:p>
        </p:txBody>
      </p:sp>
      <p:sp>
        <p:nvSpPr>
          <p:cNvPr id="5" name="Process 4"/>
          <p:cNvSpPr/>
          <p:nvPr/>
        </p:nvSpPr>
        <p:spPr>
          <a:xfrm>
            <a:off x="4330620" y="327961"/>
            <a:ext cx="1642779" cy="883567"/>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Simulation Data</a:t>
            </a:r>
            <a:endParaRPr lang="en-US" dirty="0"/>
          </a:p>
        </p:txBody>
      </p:sp>
      <p:grpSp>
        <p:nvGrpSpPr>
          <p:cNvPr id="123" name="Group 122"/>
          <p:cNvGrpSpPr/>
          <p:nvPr/>
        </p:nvGrpSpPr>
        <p:grpSpPr>
          <a:xfrm>
            <a:off x="1445406" y="1219505"/>
            <a:ext cx="1642779" cy="1307839"/>
            <a:chOff x="2335884" y="1219505"/>
            <a:chExt cx="1642779" cy="1307839"/>
          </a:xfrm>
        </p:grpSpPr>
        <p:sp>
          <p:nvSpPr>
            <p:cNvPr id="6" name="Process 5"/>
            <p:cNvSpPr/>
            <p:nvPr/>
          </p:nvSpPr>
          <p:spPr>
            <a:xfrm>
              <a:off x="2335884" y="1643777"/>
              <a:ext cx="1642779" cy="883567"/>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Clean Data</a:t>
              </a:r>
              <a:endParaRPr lang="en-US" dirty="0"/>
            </a:p>
          </p:txBody>
        </p:sp>
        <p:cxnSp>
          <p:nvCxnSpPr>
            <p:cNvPr id="51" name="Straight Arrow Connector 50"/>
            <p:cNvCxnSpPr>
              <a:stCxn id="4" idx="2"/>
              <a:endCxn id="6" idx="0"/>
            </p:cNvCxnSpPr>
            <p:nvPr/>
          </p:nvCxnSpPr>
          <p:spPr>
            <a:xfrm>
              <a:off x="3142676" y="1219505"/>
              <a:ext cx="14598" cy="424272"/>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27" name="Group 126"/>
          <p:cNvGrpSpPr/>
          <p:nvPr/>
        </p:nvGrpSpPr>
        <p:grpSpPr>
          <a:xfrm>
            <a:off x="4330620" y="1211528"/>
            <a:ext cx="1642779" cy="1315816"/>
            <a:chOff x="5819616" y="1211528"/>
            <a:chExt cx="1642779" cy="1315816"/>
          </a:xfrm>
        </p:grpSpPr>
        <p:sp>
          <p:nvSpPr>
            <p:cNvPr id="7" name="Process 6"/>
            <p:cNvSpPr/>
            <p:nvPr/>
          </p:nvSpPr>
          <p:spPr>
            <a:xfrm>
              <a:off x="5819616" y="1643777"/>
              <a:ext cx="1642779" cy="883567"/>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Clean Data</a:t>
              </a:r>
              <a:endParaRPr lang="en-US" dirty="0"/>
            </a:p>
          </p:txBody>
        </p:sp>
        <p:cxnSp>
          <p:nvCxnSpPr>
            <p:cNvPr id="53" name="Straight Arrow Connector 52"/>
            <p:cNvCxnSpPr>
              <a:stCxn id="5" idx="2"/>
              <a:endCxn id="7" idx="0"/>
            </p:cNvCxnSpPr>
            <p:nvPr/>
          </p:nvCxnSpPr>
          <p:spPr>
            <a:xfrm>
              <a:off x="6626408" y="1211528"/>
              <a:ext cx="14598" cy="432249"/>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24" name="Group 123"/>
          <p:cNvGrpSpPr/>
          <p:nvPr/>
        </p:nvGrpSpPr>
        <p:grpSpPr>
          <a:xfrm>
            <a:off x="416941" y="2527344"/>
            <a:ext cx="1835257" cy="2631631"/>
            <a:chOff x="1307419" y="1322486"/>
            <a:chExt cx="1835257" cy="2631631"/>
          </a:xfrm>
        </p:grpSpPr>
        <p:sp>
          <p:nvSpPr>
            <p:cNvPr id="47" name="Process 46"/>
            <p:cNvSpPr/>
            <p:nvPr/>
          </p:nvSpPr>
          <p:spPr>
            <a:xfrm>
              <a:off x="1307419" y="3070550"/>
              <a:ext cx="1642779" cy="883567"/>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Compute Averages w/ Conf. Intervals</a:t>
              </a:r>
              <a:endParaRPr lang="en-US" dirty="0"/>
            </a:p>
          </p:txBody>
        </p:sp>
        <p:cxnSp>
          <p:nvCxnSpPr>
            <p:cNvPr id="55" name="Straight Arrow Connector 54"/>
            <p:cNvCxnSpPr>
              <a:stCxn id="6" idx="2"/>
              <a:endCxn id="47" idx="0"/>
            </p:cNvCxnSpPr>
            <p:nvPr/>
          </p:nvCxnSpPr>
          <p:spPr>
            <a:xfrm flipH="1">
              <a:off x="2128809" y="1322486"/>
              <a:ext cx="1013867" cy="1748064"/>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2266796" y="2527344"/>
            <a:ext cx="3706603" cy="2631631"/>
            <a:chOff x="2266796" y="2527344"/>
            <a:chExt cx="3706603" cy="2631631"/>
          </a:xfrm>
        </p:grpSpPr>
        <p:sp>
          <p:nvSpPr>
            <p:cNvPr id="43" name="Process 42"/>
            <p:cNvSpPr/>
            <p:nvPr/>
          </p:nvSpPr>
          <p:spPr>
            <a:xfrm>
              <a:off x="4330620" y="4275408"/>
              <a:ext cx="1642779" cy="883567"/>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Compute Correlations</a:t>
              </a:r>
              <a:endParaRPr lang="en-US" dirty="0"/>
            </a:p>
          </p:txBody>
        </p:sp>
        <p:cxnSp>
          <p:nvCxnSpPr>
            <p:cNvPr id="60" name="Straight Arrow Connector 59"/>
            <p:cNvCxnSpPr>
              <a:stCxn id="6" idx="2"/>
              <a:endCxn id="43" idx="1"/>
            </p:cNvCxnSpPr>
            <p:nvPr/>
          </p:nvCxnSpPr>
          <p:spPr>
            <a:xfrm>
              <a:off x="2266796" y="2527344"/>
              <a:ext cx="2063824" cy="2189848"/>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42" idx="2"/>
              <a:endCxn id="43" idx="0"/>
            </p:cNvCxnSpPr>
            <p:nvPr/>
          </p:nvCxnSpPr>
          <p:spPr>
            <a:xfrm>
              <a:off x="5137412" y="3843160"/>
              <a:ext cx="14598" cy="432248"/>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31" name="Group 130"/>
          <p:cNvGrpSpPr/>
          <p:nvPr/>
        </p:nvGrpSpPr>
        <p:grpSpPr>
          <a:xfrm>
            <a:off x="4330622" y="5158975"/>
            <a:ext cx="1642778" cy="1356272"/>
            <a:chOff x="5819618" y="5158975"/>
            <a:chExt cx="1642779" cy="1356272"/>
          </a:xfrm>
        </p:grpSpPr>
        <p:sp>
          <p:nvSpPr>
            <p:cNvPr id="44" name="Process 43"/>
            <p:cNvSpPr/>
            <p:nvPr/>
          </p:nvSpPr>
          <p:spPr>
            <a:xfrm>
              <a:off x="5819618" y="5631680"/>
              <a:ext cx="1642779" cy="883567"/>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Plot Correlations</a:t>
              </a:r>
              <a:endParaRPr lang="en-US" dirty="0"/>
            </a:p>
          </p:txBody>
        </p:sp>
        <p:cxnSp>
          <p:nvCxnSpPr>
            <p:cNvPr id="64" name="Straight Arrow Connector 63"/>
            <p:cNvCxnSpPr>
              <a:stCxn id="43" idx="2"/>
              <a:endCxn id="44" idx="0"/>
            </p:cNvCxnSpPr>
            <p:nvPr/>
          </p:nvCxnSpPr>
          <p:spPr>
            <a:xfrm>
              <a:off x="6641007" y="5158975"/>
              <a:ext cx="1" cy="472705"/>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416941" y="5158975"/>
            <a:ext cx="1642779" cy="1365351"/>
            <a:chOff x="1307419" y="5158975"/>
            <a:chExt cx="1642779" cy="1365351"/>
          </a:xfrm>
        </p:grpSpPr>
        <p:sp>
          <p:nvSpPr>
            <p:cNvPr id="48" name="Process 47"/>
            <p:cNvSpPr/>
            <p:nvPr/>
          </p:nvSpPr>
          <p:spPr>
            <a:xfrm>
              <a:off x="1307419" y="5640759"/>
              <a:ext cx="1642779" cy="883567"/>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Plot Averages</a:t>
              </a:r>
              <a:endParaRPr lang="en-US" dirty="0"/>
            </a:p>
          </p:txBody>
        </p:sp>
        <p:cxnSp>
          <p:nvCxnSpPr>
            <p:cNvPr id="66" name="Straight Arrow Connector 65"/>
            <p:cNvCxnSpPr>
              <a:stCxn id="47" idx="2"/>
              <a:endCxn id="48" idx="0"/>
            </p:cNvCxnSpPr>
            <p:nvPr/>
          </p:nvCxnSpPr>
          <p:spPr>
            <a:xfrm>
              <a:off x="2114211" y="5158975"/>
              <a:ext cx="14598" cy="481784"/>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2266796" y="2527344"/>
            <a:ext cx="3706603" cy="1315816"/>
            <a:chOff x="2266796" y="2527344"/>
            <a:chExt cx="3706603" cy="1315816"/>
          </a:xfrm>
        </p:grpSpPr>
        <p:sp>
          <p:nvSpPr>
            <p:cNvPr id="42" name="Process 41"/>
            <p:cNvSpPr/>
            <p:nvPr/>
          </p:nvSpPr>
          <p:spPr>
            <a:xfrm>
              <a:off x="4330620" y="2959593"/>
              <a:ext cx="1642779" cy="883567"/>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Fit Model Parameters</a:t>
              </a:r>
              <a:endParaRPr lang="en-US" dirty="0"/>
            </a:p>
          </p:txBody>
        </p:sp>
        <p:cxnSp>
          <p:nvCxnSpPr>
            <p:cNvPr id="57" name="Straight Arrow Connector 56"/>
            <p:cNvCxnSpPr>
              <a:stCxn id="6" idx="2"/>
              <a:endCxn id="42" idx="1"/>
            </p:cNvCxnSpPr>
            <p:nvPr/>
          </p:nvCxnSpPr>
          <p:spPr>
            <a:xfrm>
              <a:off x="2266796" y="2527344"/>
              <a:ext cx="2063824" cy="874033"/>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7" idx="2"/>
              <a:endCxn id="42" idx="0"/>
            </p:cNvCxnSpPr>
            <p:nvPr/>
          </p:nvCxnSpPr>
          <p:spPr>
            <a:xfrm>
              <a:off x="5137412" y="2527344"/>
              <a:ext cx="14598" cy="432249"/>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1238330" y="4275408"/>
            <a:ext cx="7572152" cy="2248992"/>
            <a:chOff x="1238330" y="4275408"/>
            <a:chExt cx="7572152" cy="2248992"/>
          </a:xfrm>
        </p:grpSpPr>
        <p:sp>
          <p:nvSpPr>
            <p:cNvPr id="39" name="Process 38"/>
            <p:cNvSpPr/>
            <p:nvPr/>
          </p:nvSpPr>
          <p:spPr>
            <a:xfrm>
              <a:off x="7167702" y="4275408"/>
              <a:ext cx="1642780" cy="883567"/>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Generate </a:t>
              </a:r>
              <a:r>
                <a:rPr lang="en-US" dirty="0" err="1" smtClean="0"/>
                <a:t>LaTeX</a:t>
              </a:r>
              <a:r>
                <a:rPr lang="en-US" dirty="0" smtClean="0"/>
                <a:t> results</a:t>
              </a:r>
              <a:endParaRPr lang="en-US" dirty="0"/>
            </a:p>
          </p:txBody>
        </p:sp>
        <p:cxnSp>
          <p:nvCxnSpPr>
            <p:cNvPr id="12" name="Straight Arrow Connector 11"/>
            <p:cNvCxnSpPr>
              <a:stCxn id="43" idx="3"/>
              <a:endCxn id="39" idx="1"/>
            </p:cNvCxnSpPr>
            <p:nvPr/>
          </p:nvCxnSpPr>
          <p:spPr>
            <a:xfrm>
              <a:off x="5973399" y="4717192"/>
              <a:ext cx="1194303" cy="0"/>
            </a:xfrm>
            <a:prstGeom prst="straightConnector1">
              <a:avLst/>
            </a:prstGeom>
            <a:ln>
              <a:solidFill>
                <a:srgbClr val="595959"/>
              </a:solidFill>
              <a:tailEnd type="arrow"/>
            </a:ln>
          </p:spPr>
          <p:style>
            <a:lnRef idx="2">
              <a:schemeClr val="accent1"/>
            </a:lnRef>
            <a:fillRef idx="0">
              <a:schemeClr val="accent1"/>
            </a:fillRef>
            <a:effectRef idx="1">
              <a:schemeClr val="accent1"/>
            </a:effectRef>
            <a:fontRef idx="minor">
              <a:schemeClr val="tx1"/>
            </a:fontRef>
          </p:style>
        </p:cxnSp>
        <p:sp>
          <p:nvSpPr>
            <p:cNvPr id="41" name="Process 40"/>
            <p:cNvSpPr/>
            <p:nvPr/>
          </p:nvSpPr>
          <p:spPr>
            <a:xfrm>
              <a:off x="7167702" y="5640833"/>
              <a:ext cx="1642780" cy="883567"/>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Compile </a:t>
              </a:r>
              <a:r>
                <a:rPr lang="en-US" dirty="0" err="1" smtClean="0"/>
                <a:t>LaTeX</a:t>
              </a:r>
              <a:r>
                <a:rPr lang="en-US" dirty="0" smtClean="0"/>
                <a:t> paper</a:t>
              </a:r>
              <a:endParaRPr lang="en-US" dirty="0"/>
            </a:p>
          </p:txBody>
        </p:sp>
        <p:cxnSp>
          <p:nvCxnSpPr>
            <p:cNvPr id="24" name="Straight Arrow Connector 23"/>
            <p:cNvCxnSpPr>
              <a:stCxn id="39" idx="2"/>
              <a:endCxn id="41" idx="0"/>
            </p:cNvCxnSpPr>
            <p:nvPr/>
          </p:nvCxnSpPr>
          <p:spPr>
            <a:xfrm>
              <a:off x="7989092" y="5158975"/>
              <a:ext cx="0" cy="481858"/>
            </a:xfrm>
            <a:prstGeom prst="straightConnector1">
              <a:avLst/>
            </a:prstGeom>
            <a:ln>
              <a:solidFill>
                <a:srgbClr val="595959"/>
              </a:solidFill>
              <a:tailEnd type="arrow"/>
            </a:ln>
          </p:spPr>
          <p:style>
            <a:lnRef idx="2">
              <a:schemeClr val="accent1"/>
            </a:lnRef>
            <a:fillRef idx="0">
              <a:schemeClr val="accent1"/>
            </a:fillRef>
            <a:effectRef idx="1">
              <a:schemeClr val="accent1"/>
            </a:effectRef>
            <a:fontRef idx="minor">
              <a:schemeClr val="tx1"/>
            </a:fontRef>
          </p:style>
        </p:cxnSp>
        <p:cxnSp>
          <p:nvCxnSpPr>
            <p:cNvPr id="3" name="Straight Arrow Connector 2"/>
            <p:cNvCxnSpPr>
              <a:stCxn id="44" idx="3"/>
              <a:endCxn id="41" idx="1"/>
            </p:cNvCxnSpPr>
            <p:nvPr/>
          </p:nvCxnSpPr>
          <p:spPr>
            <a:xfrm>
              <a:off x="5973400" y="6073464"/>
              <a:ext cx="1194302" cy="9153"/>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Elbow Connector 9"/>
            <p:cNvCxnSpPr>
              <a:stCxn id="48" idx="2"/>
              <a:endCxn id="41" idx="2"/>
            </p:cNvCxnSpPr>
            <p:nvPr/>
          </p:nvCxnSpPr>
          <p:spPr>
            <a:xfrm rot="16200000" flipH="1">
              <a:off x="4613674" y="3148982"/>
              <a:ext cx="74" cy="6750761"/>
            </a:xfrm>
            <a:prstGeom prst="bentConnector3">
              <a:avLst>
                <a:gd name="adj1" fmla="val 309018919"/>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921294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dirty="0" smtClean="0"/>
              <a:t>An example </a:t>
            </a:r>
            <a:r>
              <a:rPr lang="en-US" dirty="0" err="1" smtClean="0"/>
              <a:t>SConstruct</a:t>
            </a:r>
            <a:r>
              <a:rPr lang="en-US" dirty="0" smtClean="0"/>
              <a:t> file</a:t>
            </a:r>
            <a:endParaRPr lang="en-US" dirty="0"/>
          </a:p>
        </p:txBody>
      </p:sp>
      <p:sp>
        <p:nvSpPr>
          <p:cNvPr id="9" name="Content Placeholder 2"/>
          <p:cNvSpPr>
            <a:spLocks noGrp="1"/>
          </p:cNvSpPr>
          <p:nvPr>
            <p:ph idx="1"/>
          </p:nvPr>
        </p:nvSpPr>
        <p:spPr>
          <a:xfrm>
            <a:off x="823768" y="4343662"/>
            <a:ext cx="7496464" cy="2846867"/>
          </a:xfrm>
        </p:spPr>
        <p:txBody>
          <a:bodyPr>
            <a:normAutofit/>
          </a:bodyPr>
          <a:lstStyle/>
          <a:p>
            <a:pPr marL="0" indent="0">
              <a:lnSpc>
                <a:spcPct val="80000"/>
              </a:lnSpc>
              <a:buNone/>
            </a:pPr>
            <a:r>
              <a:rPr lang="en-US" sz="2400" dirty="0" smtClean="0">
                <a:latin typeface="Consolas"/>
                <a:cs typeface="Consolas"/>
              </a:rPr>
              <a:t>$ </a:t>
            </a:r>
            <a:r>
              <a:rPr lang="en-US" sz="2400" dirty="0" err="1" smtClean="0">
                <a:latin typeface="Consolas"/>
                <a:cs typeface="Consolas"/>
              </a:rPr>
              <a:t>scons</a:t>
            </a:r>
            <a:endParaRPr lang="en-US" sz="2400" dirty="0" smtClean="0">
              <a:latin typeface="Consolas"/>
              <a:cs typeface="Consolas"/>
            </a:endParaRPr>
          </a:p>
          <a:p>
            <a:pPr marL="0" indent="0">
              <a:lnSpc>
                <a:spcPct val="80000"/>
              </a:lnSpc>
              <a:buNone/>
            </a:pPr>
            <a:r>
              <a:rPr lang="en-US" sz="2400" dirty="0" err="1">
                <a:latin typeface="Consolas"/>
                <a:cs typeface="Consolas"/>
              </a:rPr>
              <a:t>scons</a:t>
            </a:r>
            <a:r>
              <a:rPr lang="en-US" sz="2400" dirty="0">
                <a:latin typeface="Consolas"/>
                <a:cs typeface="Consolas"/>
              </a:rPr>
              <a:t>: Reading </a:t>
            </a:r>
            <a:r>
              <a:rPr lang="en-US" sz="2400" dirty="0" err="1">
                <a:latin typeface="Consolas"/>
                <a:cs typeface="Consolas"/>
              </a:rPr>
              <a:t>SConscript</a:t>
            </a:r>
            <a:r>
              <a:rPr lang="en-US" sz="2400" dirty="0">
                <a:latin typeface="Consolas"/>
                <a:cs typeface="Consolas"/>
              </a:rPr>
              <a:t> files ...</a:t>
            </a:r>
          </a:p>
          <a:p>
            <a:pPr marL="0" indent="0">
              <a:lnSpc>
                <a:spcPct val="80000"/>
              </a:lnSpc>
              <a:buNone/>
            </a:pPr>
            <a:r>
              <a:rPr lang="en-US" sz="2400" dirty="0" err="1">
                <a:latin typeface="Consolas"/>
                <a:cs typeface="Consolas"/>
              </a:rPr>
              <a:t>scons</a:t>
            </a:r>
            <a:r>
              <a:rPr lang="en-US" sz="2400" dirty="0">
                <a:latin typeface="Consolas"/>
                <a:cs typeface="Consolas"/>
              </a:rPr>
              <a:t>: done reading </a:t>
            </a:r>
            <a:r>
              <a:rPr lang="en-US" sz="2400" dirty="0" err="1">
                <a:latin typeface="Consolas"/>
                <a:cs typeface="Consolas"/>
              </a:rPr>
              <a:t>SConscript</a:t>
            </a:r>
            <a:r>
              <a:rPr lang="en-US" sz="2400" dirty="0">
                <a:latin typeface="Consolas"/>
                <a:cs typeface="Consolas"/>
              </a:rPr>
              <a:t> files.</a:t>
            </a:r>
          </a:p>
          <a:p>
            <a:pPr marL="0" indent="0">
              <a:lnSpc>
                <a:spcPct val="80000"/>
              </a:lnSpc>
              <a:buNone/>
            </a:pPr>
            <a:r>
              <a:rPr lang="en-US" sz="2400" dirty="0" err="1">
                <a:latin typeface="Consolas"/>
                <a:cs typeface="Consolas"/>
              </a:rPr>
              <a:t>scons</a:t>
            </a:r>
            <a:r>
              <a:rPr lang="en-US" sz="2400" dirty="0">
                <a:latin typeface="Consolas"/>
                <a:cs typeface="Consolas"/>
              </a:rPr>
              <a:t>: Building targets ..</a:t>
            </a:r>
            <a:r>
              <a:rPr lang="en-US" sz="2400" dirty="0" smtClean="0">
                <a:latin typeface="Consolas"/>
                <a:cs typeface="Consolas"/>
              </a:rPr>
              <a:t>.</a:t>
            </a:r>
          </a:p>
          <a:p>
            <a:pPr marL="0" indent="0">
              <a:lnSpc>
                <a:spcPct val="80000"/>
              </a:lnSpc>
              <a:buNone/>
            </a:pPr>
            <a:r>
              <a:rPr lang="en-US" sz="2400" dirty="0" smtClean="0">
                <a:latin typeface="Consolas"/>
                <a:cs typeface="Consolas"/>
              </a:rPr>
              <a:t>... a whole bunch of output ...</a:t>
            </a:r>
            <a:endParaRPr lang="en-US" sz="2400" dirty="0">
              <a:latin typeface="Consolas"/>
              <a:cs typeface="Consolas"/>
            </a:endParaRPr>
          </a:p>
          <a:p>
            <a:pPr marL="0" indent="0">
              <a:lnSpc>
                <a:spcPct val="80000"/>
              </a:lnSpc>
              <a:buNone/>
            </a:pPr>
            <a:r>
              <a:rPr lang="en-US" sz="2400" dirty="0" err="1" smtClean="0">
                <a:latin typeface="Consolas"/>
                <a:cs typeface="Consolas"/>
              </a:rPr>
              <a:t>scons</a:t>
            </a:r>
            <a:r>
              <a:rPr lang="en-US" sz="2400" dirty="0">
                <a:latin typeface="Consolas"/>
                <a:cs typeface="Consolas"/>
              </a:rPr>
              <a:t>: done building targets.</a:t>
            </a:r>
          </a:p>
        </p:txBody>
      </p:sp>
      <p:pic>
        <p:nvPicPr>
          <p:cNvPr id="10" name="Picture 9"/>
          <p:cNvPicPr>
            <a:picLocks noChangeAspect="1"/>
          </p:cNvPicPr>
          <p:nvPr/>
        </p:nvPicPr>
        <p:blipFill>
          <a:blip r:embed="rId2"/>
          <a:stretch>
            <a:fillRect/>
          </a:stretch>
        </p:blipFill>
        <p:spPr>
          <a:xfrm>
            <a:off x="457200" y="1417638"/>
            <a:ext cx="8229600" cy="2745900"/>
          </a:xfrm>
          <a:prstGeom prst="rect">
            <a:avLst/>
          </a:prstGeom>
        </p:spPr>
      </p:pic>
    </p:spTree>
    <p:extLst>
      <p:ext uri="{BB962C8B-B14F-4D97-AF65-F5344CB8AC3E}">
        <p14:creationId xmlns:p14="http://schemas.microsoft.com/office/powerpoint/2010/main" val="2545806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what if we want to run </a:t>
            </a:r>
            <a:r>
              <a:rPr lang="en-US" i="1" dirty="0" smtClean="0"/>
              <a:t>notebooks?</a:t>
            </a:r>
            <a:endParaRPr lang="en-US" dirty="0"/>
          </a:p>
        </p:txBody>
      </p:sp>
      <p:pic>
        <p:nvPicPr>
          <p:cNvPr id="4" name="Picture 3"/>
          <p:cNvPicPr>
            <a:picLocks noChangeAspect="1"/>
          </p:cNvPicPr>
          <p:nvPr/>
        </p:nvPicPr>
        <p:blipFill>
          <a:blip r:embed="rId2"/>
          <a:stretch>
            <a:fillRect/>
          </a:stretch>
        </p:blipFill>
        <p:spPr>
          <a:xfrm>
            <a:off x="1046515" y="1864140"/>
            <a:ext cx="7050971" cy="4993860"/>
          </a:xfrm>
          <a:prstGeom prst="rect">
            <a:avLst/>
          </a:prstGeom>
        </p:spPr>
      </p:pic>
    </p:spTree>
    <p:extLst>
      <p:ext uri="{BB962C8B-B14F-4D97-AF65-F5344CB8AC3E}">
        <p14:creationId xmlns:p14="http://schemas.microsoft.com/office/powerpoint/2010/main" val="27903455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05" y="2211749"/>
            <a:ext cx="6330591" cy="3109859"/>
          </a:xfrm>
        </p:spPr>
        <p:txBody>
          <a:bodyPr>
            <a:normAutofit/>
          </a:bodyPr>
          <a:lstStyle/>
          <a:p>
            <a:pPr marL="0" indent="0">
              <a:buNone/>
            </a:pPr>
            <a:r>
              <a:rPr lang="en-US" dirty="0" smtClean="0">
                <a:latin typeface="Consolas"/>
                <a:cs typeface="Consolas"/>
              </a:rPr>
              <a:t>$ </a:t>
            </a:r>
            <a:r>
              <a:rPr lang="en-US" dirty="0" err="1" smtClean="0">
                <a:latin typeface="Consolas"/>
                <a:cs typeface="Consolas"/>
              </a:rPr>
              <a:t>jupyter</a:t>
            </a:r>
            <a:r>
              <a:rPr lang="en-US" dirty="0" smtClean="0">
                <a:latin typeface="Consolas"/>
                <a:cs typeface="Consolas"/>
              </a:rPr>
              <a:t> </a:t>
            </a:r>
            <a:r>
              <a:rPr lang="en-US" dirty="0" err="1" smtClean="0">
                <a:latin typeface="Consolas"/>
                <a:cs typeface="Consolas"/>
              </a:rPr>
              <a:t>nbconvert</a:t>
            </a:r>
            <a:r>
              <a:rPr lang="en-US" dirty="0" smtClean="0">
                <a:latin typeface="Consolas"/>
                <a:cs typeface="Consolas"/>
              </a:rPr>
              <a:t> \</a:t>
            </a:r>
          </a:p>
          <a:p>
            <a:pPr marL="0" indent="0">
              <a:buNone/>
            </a:pPr>
            <a:r>
              <a:rPr lang="en-US" dirty="0">
                <a:latin typeface="Consolas"/>
                <a:cs typeface="Consolas"/>
              </a:rPr>
              <a:t>	</a:t>
            </a:r>
            <a:r>
              <a:rPr lang="en-US" dirty="0" smtClean="0">
                <a:latin typeface="Consolas"/>
                <a:cs typeface="Consolas"/>
              </a:rPr>
              <a:t>--execute \</a:t>
            </a:r>
          </a:p>
          <a:p>
            <a:pPr marL="0" indent="0">
              <a:buNone/>
            </a:pPr>
            <a:r>
              <a:rPr lang="en-US" dirty="0" smtClean="0">
                <a:latin typeface="Consolas"/>
                <a:cs typeface="Consolas"/>
              </a:rPr>
              <a:t>	--to notebook \</a:t>
            </a:r>
          </a:p>
          <a:p>
            <a:pPr marL="0" indent="0">
              <a:buNone/>
            </a:pPr>
            <a:r>
              <a:rPr lang="en-US" dirty="0">
                <a:latin typeface="Consolas"/>
                <a:cs typeface="Consolas"/>
              </a:rPr>
              <a:t>	</a:t>
            </a:r>
            <a:r>
              <a:rPr lang="en-US" dirty="0" smtClean="0">
                <a:latin typeface="Consolas"/>
                <a:cs typeface="Consolas"/>
              </a:rPr>
              <a:t>--output </a:t>
            </a:r>
            <a:r>
              <a:rPr lang="en-US" dirty="0" err="1" smtClean="0">
                <a:latin typeface="Consolas"/>
                <a:cs typeface="Consolas"/>
              </a:rPr>
              <a:t>notebook.ipynb</a:t>
            </a:r>
            <a:r>
              <a:rPr lang="en-US" dirty="0" smtClean="0">
                <a:latin typeface="Consolas"/>
                <a:cs typeface="Consolas"/>
              </a:rPr>
              <a:t> \</a:t>
            </a:r>
          </a:p>
          <a:p>
            <a:pPr marL="0" indent="0">
              <a:buNone/>
            </a:pPr>
            <a:r>
              <a:rPr lang="en-US" dirty="0">
                <a:latin typeface="Consolas"/>
                <a:cs typeface="Consolas"/>
              </a:rPr>
              <a:t>	</a:t>
            </a:r>
            <a:r>
              <a:rPr lang="en-US" dirty="0" err="1" smtClean="0">
                <a:latin typeface="Consolas"/>
                <a:cs typeface="Consolas"/>
              </a:rPr>
              <a:t>notebook.ipynb</a:t>
            </a:r>
            <a:endParaRPr lang="en-US" dirty="0">
              <a:latin typeface="Consolas"/>
              <a:cs typeface="Consolas"/>
            </a:endParaRPr>
          </a:p>
        </p:txBody>
      </p:sp>
      <p:sp>
        <p:nvSpPr>
          <p:cNvPr id="4" name="Title 1"/>
          <p:cNvSpPr>
            <a:spLocks noGrp="1"/>
          </p:cNvSpPr>
          <p:nvPr>
            <p:ph type="title"/>
          </p:nvPr>
        </p:nvSpPr>
        <p:spPr>
          <a:xfrm>
            <a:off x="457200" y="274638"/>
            <a:ext cx="8229600" cy="1143000"/>
          </a:xfrm>
        </p:spPr>
        <p:txBody>
          <a:bodyPr>
            <a:normAutofit/>
          </a:bodyPr>
          <a:lstStyle/>
          <a:p>
            <a:r>
              <a:rPr lang="en-US" dirty="0" smtClean="0"/>
              <a:t>Notebooks can be commands!</a:t>
            </a:r>
            <a:endParaRPr lang="en-US" dirty="0"/>
          </a:p>
        </p:txBody>
      </p:sp>
    </p:spTree>
    <p:extLst>
      <p:ext uri="{BB962C8B-B14F-4D97-AF65-F5344CB8AC3E}">
        <p14:creationId xmlns:p14="http://schemas.microsoft.com/office/powerpoint/2010/main" val="1921227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r>
              <a:rPr lang="en-US" dirty="0" smtClean="0"/>
              <a:t>Notebooks can be </a:t>
            </a:r>
            <a:r>
              <a:rPr lang="en-US" b="1" dirty="0" err="1" smtClean="0"/>
              <a:t>SCons</a:t>
            </a:r>
            <a:r>
              <a:rPr lang="en-US" i="1" dirty="0" smtClean="0"/>
              <a:t> </a:t>
            </a:r>
            <a:r>
              <a:rPr lang="en-US" dirty="0" smtClean="0"/>
              <a:t>commands!</a:t>
            </a:r>
            <a:endParaRPr lang="en-US" dirty="0"/>
          </a:p>
        </p:txBody>
      </p:sp>
      <p:pic>
        <p:nvPicPr>
          <p:cNvPr id="7" name="Picture 6"/>
          <p:cNvPicPr>
            <a:picLocks noChangeAspect="1"/>
          </p:cNvPicPr>
          <p:nvPr/>
        </p:nvPicPr>
        <p:blipFill>
          <a:blip r:embed="rId2"/>
          <a:stretch>
            <a:fillRect/>
          </a:stretch>
        </p:blipFill>
        <p:spPr>
          <a:xfrm>
            <a:off x="445954" y="1563628"/>
            <a:ext cx="8252093" cy="4621812"/>
          </a:xfrm>
          <a:prstGeom prst="rect">
            <a:avLst/>
          </a:prstGeom>
        </p:spPr>
      </p:pic>
    </p:spTree>
    <p:extLst>
      <p:ext uri="{BB962C8B-B14F-4D97-AF65-F5344CB8AC3E}">
        <p14:creationId xmlns:p14="http://schemas.microsoft.com/office/powerpoint/2010/main" val="24243977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3065" y="1152235"/>
            <a:ext cx="7237879" cy="1446550"/>
          </a:xfrm>
          <a:prstGeom prst="rect">
            <a:avLst/>
          </a:prstGeom>
          <a:noFill/>
        </p:spPr>
        <p:txBody>
          <a:bodyPr wrap="none" rtlCol="0">
            <a:spAutoFit/>
          </a:bodyPr>
          <a:lstStyle/>
          <a:p>
            <a:pPr algn="ctr"/>
            <a:r>
              <a:rPr lang="en-US" sz="4400" b="1" dirty="0"/>
              <a:t>Approach </a:t>
            </a:r>
            <a:r>
              <a:rPr lang="en-US" sz="4400" b="1" dirty="0" smtClean="0"/>
              <a:t>4</a:t>
            </a:r>
            <a:r>
              <a:rPr lang="en-US" sz="4400" dirty="0" smtClean="0"/>
              <a:t>: multiple scripts</a:t>
            </a:r>
          </a:p>
          <a:p>
            <a:pPr algn="ctr"/>
            <a:r>
              <a:rPr lang="en-US" sz="4400" dirty="0" smtClean="0"/>
              <a:t>and / or notebooks with </a:t>
            </a:r>
            <a:r>
              <a:rPr lang="en-US" sz="4400" dirty="0" err="1" smtClean="0"/>
              <a:t>SCons</a:t>
            </a:r>
            <a:endParaRPr lang="en-US" sz="4400" dirty="0"/>
          </a:p>
        </p:txBody>
      </p:sp>
      <p:sp>
        <p:nvSpPr>
          <p:cNvPr id="5" name="TextBox 4"/>
          <p:cNvSpPr txBox="1"/>
          <p:nvPr/>
        </p:nvSpPr>
        <p:spPr>
          <a:xfrm>
            <a:off x="1454914" y="3560570"/>
            <a:ext cx="6234174" cy="2123658"/>
          </a:xfrm>
          <a:prstGeom prst="rect">
            <a:avLst/>
          </a:prstGeom>
          <a:noFill/>
        </p:spPr>
        <p:txBody>
          <a:bodyPr wrap="none" rtlCol="0">
            <a:spAutoFit/>
          </a:bodyPr>
          <a:lstStyle/>
          <a:p>
            <a:pPr algn="ctr"/>
            <a:r>
              <a:rPr lang="en-US" sz="4400" b="1" dirty="0" smtClean="0"/>
              <a:t>Drawback</a:t>
            </a:r>
            <a:r>
              <a:rPr lang="en-US" sz="4400" dirty="0" smtClean="0"/>
              <a:t>: </a:t>
            </a:r>
            <a:r>
              <a:rPr lang="en-US" sz="4400" dirty="0"/>
              <a:t>keeping </a:t>
            </a:r>
            <a:r>
              <a:rPr lang="en-US" sz="4400" dirty="0" smtClean="0"/>
              <a:t>the</a:t>
            </a:r>
          </a:p>
          <a:p>
            <a:pPr algn="ctr"/>
            <a:r>
              <a:rPr lang="en-US" sz="4400" dirty="0" err="1" smtClean="0"/>
              <a:t>SConstruct</a:t>
            </a:r>
            <a:r>
              <a:rPr lang="en-US" sz="4400" dirty="0" smtClean="0"/>
              <a:t> file up</a:t>
            </a:r>
            <a:r>
              <a:rPr lang="en-US" sz="4400" dirty="0"/>
              <a:t>-to-</a:t>
            </a:r>
            <a:r>
              <a:rPr lang="en-US" sz="4400" dirty="0" smtClean="0"/>
              <a:t>date</a:t>
            </a:r>
          </a:p>
          <a:p>
            <a:pPr algn="ctr"/>
            <a:r>
              <a:rPr lang="en-US" sz="4400" dirty="0" smtClean="0"/>
              <a:t>is </a:t>
            </a:r>
            <a:r>
              <a:rPr lang="en-US" sz="4400" dirty="0"/>
              <a:t>a hassle </a:t>
            </a:r>
            <a:r>
              <a:rPr lang="en-US" sz="4400" dirty="0" smtClean="0">
                <a:sym typeface="Wingdings"/>
              </a:rPr>
              <a:t></a:t>
            </a:r>
            <a:endParaRPr lang="en-US" sz="4400" b="1" dirty="0"/>
          </a:p>
        </p:txBody>
      </p:sp>
    </p:spTree>
    <p:extLst>
      <p:ext uri="{BB962C8B-B14F-4D97-AF65-F5344CB8AC3E}">
        <p14:creationId xmlns:p14="http://schemas.microsoft.com/office/powerpoint/2010/main" val="4060114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78952" y="1152235"/>
            <a:ext cx="7386106" cy="1446550"/>
          </a:xfrm>
          <a:prstGeom prst="rect">
            <a:avLst/>
          </a:prstGeom>
          <a:noFill/>
        </p:spPr>
        <p:txBody>
          <a:bodyPr wrap="none" rtlCol="0">
            <a:spAutoFit/>
          </a:bodyPr>
          <a:lstStyle/>
          <a:p>
            <a:pPr algn="ctr"/>
            <a:r>
              <a:rPr lang="en-US" sz="4400" b="1" dirty="0"/>
              <a:t>Approach </a:t>
            </a:r>
            <a:r>
              <a:rPr lang="en-US" sz="4400" b="1" dirty="0" smtClean="0"/>
              <a:t>4</a:t>
            </a:r>
            <a:r>
              <a:rPr lang="en-US" sz="4400" dirty="0" smtClean="0"/>
              <a:t>: multiple scripts</a:t>
            </a:r>
          </a:p>
          <a:p>
            <a:pPr algn="ctr"/>
            <a:r>
              <a:rPr lang="en-US" sz="4400" dirty="0" smtClean="0"/>
              <a:t>and / or notebooks with </a:t>
            </a:r>
            <a:r>
              <a:rPr lang="en-US" sz="4400" dirty="0" err="1" smtClean="0"/>
              <a:t>nbflow</a:t>
            </a:r>
            <a:endParaRPr lang="en-US" sz="4400" dirty="0"/>
          </a:p>
        </p:txBody>
      </p:sp>
      <p:sp>
        <p:nvSpPr>
          <p:cNvPr id="9" name="TextBox 8"/>
          <p:cNvSpPr txBox="1"/>
          <p:nvPr/>
        </p:nvSpPr>
        <p:spPr>
          <a:xfrm>
            <a:off x="718597" y="3560570"/>
            <a:ext cx="7706807" cy="2123658"/>
          </a:xfrm>
          <a:prstGeom prst="rect">
            <a:avLst/>
          </a:prstGeom>
          <a:noFill/>
        </p:spPr>
        <p:txBody>
          <a:bodyPr wrap="none" rtlCol="0">
            <a:spAutoFit/>
          </a:bodyPr>
          <a:lstStyle/>
          <a:p>
            <a:pPr algn="ctr"/>
            <a:r>
              <a:rPr lang="en-US" sz="4400" b="1" dirty="0" smtClean="0"/>
              <a:t>Drawback</a:t>
            </a:r>
            <a:r>
              <a:rPr lang="en-US" sz="4400" dirty="0" smtClean="0"/>
              <a:t>: notebooks </a:t>
            </a:r>
            <a:r>
              <a:rPr lang="en-US" sz="4400" dirty="0"/>
              <a:t>must </a:t>
            </a:r>
            <a:r>
              <a:rPr lang="en-US" sz="4400" dirty="0" smtClean="0"/>
              <a:t>be</a:t>
            </a:r>
          </a:p>
          <a:p>
            <a:pPr algn="ctr"/>
            <a:r>
              <a:rPr lang="en-US" sz="4400" dirty="0" smtClean="0"/>
              <a:t>Python, requires </a:t>
            </a:r>
            <a:r>
              <a:rPr lang="en-US" sz="4400" dirty="0"/>
              <a:t>Python 2 </a:t>
            </a:r>
            <a:r>
              <a:rPr lang="en-US" sz="4400" dirty="0">
                <a:sym typeface="Wingdings"/>
              </a:rPr>
              <a:t></a:t>
            </a:r>
            <a:br>
              <a:rPr lang="en-US" sz="4400" dirty="0">
                <a:sym typeface="Wingdings"/>
              </a:rPr>
            </a:br>
            <a:r>
              <a:rPr lang="en-US" sz="4400" dirty="0">
                <a:sym typeface="Wingdings"/>
              </a:rPr>
              <a:t>(but notebooks can be Python 3)</a:t>
            </a:r>
            <a:endParaRPr lang="en-US" sz="4400" dirty="0"/>
          </a:p>
        </p:txBody>
      </p:sp>
    </p:spTree>
    <p:extLst>
      <p:ext uri="{BB962C8B-B14F-4D97-AF65-F5344CB8AC3E}">
        <p14:creationId xmlns:p14="http://schemas.microsoft.com/office/powerpoint/2010/main" val="2874522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dirty="0" smtClean="0"/>
              <a:t>Installing </a:t>
            </a:r>
            <a:r>
              <a:rPr lang="en-US" dirty="0" err="1" smtClean="0"/>
              <a:t>nbflow</a:t>
            </a:r>
            <a:endParaRPr lang="en-US" dirty="0"/>
          </a:p>
        </p:txBody>
      </p:sp>
      <p:sp>
        <p:nvSpPr>
          <p:cNvPr id="8" name="Content Placeholder 2"/>
          <p:cNvSpPr>
            <a:spLocks noGrp="1"/>
          </p:cNvSpPr>
          <p:nvPr>
            <p:ph idx="1"/>
          </p:nvPr>
        </p:nvSpPr>
        <p:spPr>
          <a:xfrm>
            <a:off x="302002" y="2845030"/>
            <a:ext cx="8539996" cy="1167940"/>
          </a:xfrm>
        </p:spPr>
        <p:txBody>
          <a:bodyPr>
            <a:noAutofit/>
          </a:bodyPr>
          <a:lstStyle/>
          <a:p>
            <a:pPr marL="0" indent="0">
              <a:buNone/>
            </a:pPr>
            <a:r>
              <a:rPr lang="en-US" sz="2800" dirty="0">
                <a:latin typeface="Consolas"/>
                <a:cs typeface="Consolas"/>
              </a:rPr>
              <a:t>$ </a:t>
            </a:r>
            <a:r>
              <a:rPr lang="en-US" sz="2800" dirty="0" smtClean="0">
                <a:latin typeface="Consolas"/>
                <a:cs typeface="Consolas"/>
              </a:rPr>
              <a:t>pip2 install \</a:t>
            </a:r>
          </a:p>
          <a:p>
            <a:pPr marL="0" indent="0">
              <a:buNone/>
            </a:pPr>
            <a:r>
              <a:rPr lang="en-US" sz="2800" dirty="0">
                <a:latin typeface="Consolas"/>
                <a:cs typeface="Consolas"/>
              </a:rPr>
              <a:t> </a:t>
            </a:r>
            <a:r>
              <a:rPr lang="en-US" sz="2800" dirty="0" smtClean="0">
                <a:latin typeface="Consolas"/>
                <a:cs typeface="Consolas"/>
              </a:rPr>
              <a:t> </a:t>
            </a:r>
            <a:r>
              <a:rPr lang="en-US" sz="2800" dirty="0" err="1" smtClean="0">
                <a:latin typeface="Consolas"/>
                <a:cs typeface="Consolas"/>
              </a:rPr>
              <a:t>git</a:t>
            </a:r>
            <a:r>
              <a:rPr lang="en-US" sz="2800" dirty="0" err="1">
                <a:latin typeface="Consolas"/>
                <a:cs typeface="Consolas"/>
              </a:rPr>
              <a:t>+git</a:t>
            </a:r>
            <a:r>
              <a:rPr lang="en-US" sz="2800" dirty="0">
                <a:latin typeface="Consolas"/>
                <a:cs typeface="Consolas"/>
              </a:rPr>
              <a:t>://</a:t>
            </a:r>
            <a:r>
              <a:rPr lang="en-US" sz="2800" dirty="0" err="1">
                <a:latin typeface="Consolas"/>
                <a:cs typeface="Consolas"/>
              </a:rPr>
              <a:t>github.com</a:t>
            </a:r>
            <a:r>
              <a:rPr lang="en-US" sz="2800" dirty="0">
                <a:latin typeface="Consolas"/>
                <a:cs typeface="Consolas"/>
              </a:rPr>
              <a:t>/</a:t>
            </a:r>
            <a:r>
              <a:rPr lang="en-US" sz="2800" dirty="0" err="1">
                <a:latin typeface="Consolas"/>
                <a:cs typeface="Consolas"/>
              </a:rPr>
              <a:t>jhamrick</a:t>
            </a:r>
            <a:r>
              <a:rPr lang="en-US" sz="2800" dirty="0">
                <a:latin typeface="Consolas"/>
                <a:cs typeface="Consolas"/>
              </a:rPr>
              <a:t>/</a:t>
            </a:r>
            <a:r>
              <a:rPr lang="en-US" sz="2800" dirty="0" err="1">
                <a:latin typeface="Consolas"/>
                <a:cs typeface="Consolas"/>
              </a:rPr>
              <a:t>nbflow.git</a:t>
            </a:r>
            <a:endParaRPr lang="en-US" sz="2800" dirty="0">
              <a:latin typeface="Consolas"/>
              <a:cs typeface="Consolas"/>
            </a:endParaRPr>
          </a:p>
        </p:txBody>
      </p:sp>
    </p:spTree>
    <p:extLst>
      <p:ext uri="{BB962C8B-B14F-4D97-AF65-F5344CB8AC3E}">
        <p14:creationId xmlns:p14="http://schemas.microsoft.com/office/powerpoint/2010/main" val="35551902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607425"/>
            <a:ext cx="9144000" cy="6699822"/>
          </a:xfrm>
          <a:prstGeom prst="rect">
            <a:avLst/>
          </a:prstGeom>
        </p:spPr>
      </p:pic>
      <p:sp>
        <p:nvSpPr>
          <p:cNvPr id="7" name="Right Arrow 6"/>
          <p:cNvSpPr/>
          <p:nvPr/>
        </p:nvSpPr>
        <p:spPr>
          <a:xfrm rot="1965008" flipH="1">
            <a:off x="5051004" y="4482495"/>
            <a:ext cx="1605811" cy="569371"/>
          </a:xfrm>
          <a:prstGeom prst="rightArrow">
            <a:avLst/>
          </a:prstGeom>
          <a:solidFill>
            <a:srgbClr val="FF0000"/>
          </a:solid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457200" y="274638"/>
            <a:ext cx="8229600" cy="1143000"/>
          </a:xfrm>
        </p:spPr>
        <p:txBody>
          <a:bodyPr>
            <a:normAutofit/>
          </a:bodyPr>
          <a:lstStyle/>
          <a:p>
            <a:r>
              <a:rPr lang="en-US" dirty="0" smtClean="0"/>
              <a:t>Notebooks with </a:t>
            </a:r>
            <a:r>
              <a:rPr lang="en-US" dirty="0" err="1" smtClean="0"/>
              <a:t>nbflow</a:t>
            </a:r>
            <a:endParaRPr lang="en-US" dirty="0"/>
          </a:p>
        </p:txBody>
      </p:sp>
    </p:spTree>
    <p:extLst>
      <p:ext uri="{BB962C8B-B14F-4D97-AF65-F5344CB8AC3E}">
        <p14:creationId xmlns:p14="http://schemas.microsoft.com/office/powerpoint/2010/main" val="1676042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3476"/>
            <a:ext cx="8229600" cy="1143000"/>
          </a:xfrm>
        </p:spPr>
        <p:txBody>
          <a:bodyPr/>
          <a:lstStyle/>
          <a:p>
            <a:r>
              <a:rPr lang="en-US" dirty="0" smtClean="0"/>
              <a:t>An idealized analysis </a:t>
            </a:r>
            <a:r>
              <a:rPr lang="en-US" dirty="0"/>
              <a:t>p</a:t>
            </a:r>
            <a:r>
              <a:rPr lang="en-US" dirty="0" smtClean="0"/>
              <a:t>ipeline…</a:t>
            </a:r>
            <a:endParaRPr lang="en-US" dirty="0"/>
          </a:p>
        </p:txBody>
      </p:sp>
    </p:spTree>
    <p:extLst>
      <p:ext uri="{BB962C8B-B14F-4D97-AF65-F5344CB8AC3E}">
        <p14:creationId xmlns:p14="http://schemas.microsoft.com/office/powerpoint/2010/main" val="31768828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dirty="0" err="1" smtClean="0"/>
              <a:t>SConstruct</a:t>
            </a:r>
            <a:r>
              <a:rPr lang="en-US" dirty="0" smtClean="0"/>
              <a:t> file with </a:t>
            </a:r>
            <a:r>
              <a:rPr lang="en-US" dirty="0" err="1" smtClean="0"/>
              <a:t>nbflow</a:t>
            </a:r>
            <a:endParaRPr lang="en-US" dirty="0"/>
          </a:p>
        </p:txBody>
      </p:sp>
      <p:pic>
        <p:nvPicPr>
          <p:cNvPr id="3" name="Picture 2"/>
          <p:cNvPicPr>
            <a:picLocks noChangeAspect="1"/>
          </p:cNvPicPr>
          <p:nvPr/>
        </p:nvPicPr>
        <p:blipFill>
          <a:blip r:embed="rId2"/>
          <a:stretch>
            <a:fillRect/>
          </a:stretch>
        </p:blipFill>
        <p:spPr>
          <a:xfrm>
            <a:off x="457200" y="1950391"/>
            <a:ext cx="8229600" cy="1617100"/>
          </a:xfrm>
          <a:prstGeom prst="rect">
            <a:avLst/>
          </a:prstGeom>
        </p:spPr>
      </p:pic>
      <p:sp>
        <p:nvSpPr>
          <p:cNvPr id="9" name="Content Placeholder 2"/>
          <p:cNvSpPr>
            <a:spLocks noGrp="1"/>
          </p:cNvSpPr>
          <p:nvPr>
            <p:ph idx="1"/>
          </p:nvPr>
        </p:nvSpPr>
        <p:spPr>
          <a:xfrm>
            <a:off x="823768" y="3941765"/>
            <a:ext cx="7496464" cy="2408908"/>
          </a:xfrm>
        </p:spPr>
        <p:txBody>
          <a:bodyPr>
            <a:normAutofit/>
          </a:bodyPr>
          <a:lstStyle/>
          <a:p>
            <a:pPr marL="0" indent="0">
              <a:lnSpc>
                <a:spcPct val="80000"/>
              </a:lnSpc>
              <a:buNone/>
            </a:pPr>
            <a:r>
              <a:rPr lang="en-US" sz="2400" dirty="0" smtClean="0">
                <a:latin typeface="Consolas"/>
                <a:cs typeface="Consolas"/>
              </a:rPr>
              <a:t>$ </a:t>
            </a:r>
            <a:r>
              <a:rPr lang="en-US" sz="2400" dirty="0" err="1" smtClean="0">
                <a:latin typeface="Consolas"/>
                <a:cs typeface="Consolas"/>
              </a:rPr>
              <a:t>scons</a:t>
            </a:r>
            <a:endParaRPr lang="en-US" sz="2400" dirty="0" smtClean="0">
              <a:latin typeface="Consolas"/>
              <a:cs typeface="Consolas"/>
            </a:endParaRPr>
          </a:p>
          <a:p>
            <a:pPr marL="0" indent="0">
              <a:lnSpc>
                <a:spcPct val="80000"/>
              </a:lnSpc>
              <a:buNone/>
            </a:pPr>
            <a:r>
              <a:rPr lang="en-US" sz="2400" dirty="0" err="1">
                <a:latin typeface="Consolas"/>
                <a:cs typeface="Consolas"/>
              </a:rPr>
              <a:t>scons</a:t>
            </a:r>
            <a:r>
              <a:rPr lang="en-US" sz="2400" dirty="0">
                <a:latin typeface="Consolas"/>
                <a:cs typeface="Consolas"/>
              </a:rPr>
              <a:t>: Reading </a:t>
            </a:r>
            <a:r>
              <a:rPr lang="en-US" sz="2400" dirty="0" err="1">
                <a:latin typeface="Consolas"/>
                <a:cs typeface="Consolas"/>
              </a:rPr>
              <a:t>SConscript</a:t>
            </a:r>
            <a:r>
              <a:rPr lang="en-US" sz="2400" dirty="0">
                <a:latin typeface="Consolas"/>
                <a:cs typeface="Consolas"/>
              </a:rPr>
              <a:t> files ...</a:t>
            </a:r>
          </a:p>
          <a:p>
            <a:pPr marL="0" indent="0">
              <a:lnSpc>
                <a:spcPct val="80000"/>
              </a:lnSpc>
              <a:buNone/>
            </a:pPr>
            <a:r>
              <a:rPr lang="en-US" sz="2400" dirty="0" err="1">
                <a:latin typeface="Consolas"/>
                <a:cs typeface="Consolas"/>
              </a:rPr>
              <a:t>scons</a:t>
            </a:r>
            <a:r>
              <a:rPr lang="en-US" sz="2400" dirty="0">
                <a:latin typeface="Consolas"/>
                <a:cs typeface="Consolas"/>
              </a:rPr>
              <a:t>: done reading </a:t>
            </a:r>
            <a:r>
              <a:rPr lang="en-US" sz="2400" dirty="0" err="1">
                <a:latin typeface="Consolas"/>
                <a:cs typeface="Consolas"/>
              </a:rPr>
              <a:t>SConscript</a:t>
            </a:r>
            <a:r>
              <a:rPr lang="en-US" sz="2400" dirty="0">
                <a:latin typeface="Consolas"/>
                <a:cs typeface="Consolas"/>
              </a:rPr>
              <a:t> files.</a:t>
            </a:r>
          </a:p>
          <a:p>
            <a:pPr marL="0" indent="0">
              <a:lnSpc>
                <a:spcPct val="80000"/>
              </a:lnSpc>
              <a:buNone/>
            </a:pPr>
            <a:r>
              <a:rPr lang="en-US" sz="2400" dirty="0" err="1">
                <a:latin typeface="Consolas"/>
                <a:cs typeface="Consolas"/>
              </a:rPr>
              <a:t>scons</a:t>
            </a:r>
            <a:r>
              <a:rPr lang="en-US" sz="2400" dirty="0">
                <a:latin typeface="Consolas"/>
                <a:cs typeface="Consolas"/>
              </a:rPr>
              <a:t>: Building targets ..</a:t>
            </a:r>
            <a:r>
              <a:rPr lang="en-US" sz="2400" dirty="0" smtClean="0">
                <a:latin typeface="Consolas"/>
                <a:cs typeface="Consolas"/>
              </a:rPr>
              <a:t>.</a:t>
            </a:r>
          </a:p>
          <a:p>
            <a:pPr marL="0" indent="0">
              <a:lnSpc>
                <a:spcPct val="80000"/>
              </a:lnSpc>
              <a:buNone/>
            </a:pPr>
            <a:r>
              <a:rPr lang="en-US" sz="2400" dirty="0" smtClean="0">
                <a:latin typeface="Consolas"/>
                <a:cs typeface="Consolas"/>
              </a:rPr>
              <a:t>... a whole bunch of output ...</a:t>
            </a:r>
            <a:endParaRPr lang="en-US" sz="2400" dirty="0">
              <a:latin typeface="Consolas"/>
              <a:cs typeface="Consolas"/>
            </a:endParaRPr>
          </a:p>
          <a:p>
            <a:pPr marL="0" indent="0">
              <a:lnSpc>
                <a:spcPct val="80000"/>
              </a:lnSpc>
              <a:buNone/>
            </a:pPr>
            <a:r>
              <a:rPr lang="en-US" sz="2400" dirty="0" err="1" smtClean="0">
                <a:latin typeface="Consolas"/>
                <a:cs typeface="Consolas"/>
              </a:rPr>
              <a:t>scons</a:t>
            </a:r>
            <a:r>
              <a:rPr lang="en-US" sz="2400" dirty="0">
                <a:latin typeface="Consolas"/>
                <a:cs typeface="Consolas"/>
              </a:rPr>
              <a:t>: done building targets.</a:t>
            </a:r>
          </a:p>
        </p:txBody>
      </p:sp>
    </p:spTree>
    <p:extLst>
      <p:ext uri="{BB962C8B-B14F-4D97-AF65-F5344CB8AC3E}">
        <p14:creationId xmlns:p14="http://schemas.microsoft.com/office/powerpoint/2010/main" val="73624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cess 3"/>
          <p:cNvSpPr/>
          <p:nvPr/>
        </p:nvSpPr>
        <p:spPr>
          <a:xfrm>
            <a:off x="597063" y="335938"/>
            <a:ext cx="2405193" cy="883567"/>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d</a:t>
            </a:r>
            <a:r>
              <a:rPr lang="en-US" dirty="0" smtClean="0"/>
              <a:t>ata/</a:t>
            </a:r>
            <a:r>
              <a:rPr lang="en-US" dirty="0" err="1" smtClean="0"/>
              <a:t>human_raw.json</a:t>
            </a:r>
            <a:endParaRPr lang="en-US" dirty="0"/>
          </a:p>
        </p:txBody>
      </p:sp>
      <p:sp>
        <p:nvSpPr>
          <p:cNvPr id="5" name="Process 4"/>
          <p:cNvSpPr/>
          <p:nvPr/>
        </p:nvSpPr>
        <p:spPr>
          <a:xfrm>
            <a:off x="4058740" y="327961"/>
            <a:ext cx="2186539" cy="883567"/>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d</a:t>
            </a:r>
            <a:r>
              <a:rPr lang="en-US" dirty="0" smtClean="0"/>
              <a:t>ata/</a:t>
            </a:r>
            <a:r>
              <a:rPr lang="en-US" dirty="0" err="1" smtClean="0"/>
              <a:t>model_raw.npz</a:t>
            </a:r>
            <a:endParaRPr lang="en-US" dirty="0"/>
          </a:p>
        </p:txBody>
      </p:sp>
      <p:sp>
        <p:nvSpPr>
          <p:cNvPr id="32" name="Title 1"/>
          <p:cNvSpPr>
            <a:spLocks noGrp="1"/>
          </p:cNvSpPr>
          <p:nvPr>
            <p:ph type="title"/>
          </p:nvPr>
        </p:nvSpPr>
        <p:spPr>
          <a:xfrm>
            <a:off x="6406418" y="296086"/>
            <a:ext cx="2404064" cy="1061645"/>
          </a:xfrm>
        </p:spPr>
        <p:txBody>
          <a:bodyPr>
            <a:normAutofit/>
          </a:bodyPr>
          <a:lstStyle/>
          <a:p>
            <a:r>
              <a:rPr lang="en-US" b="1" dirty="0" smtClean="0"/>
              <a:t>Demo!</a:t>
            </a:r>
            <a:endParaRPr lang="en-US" b="1" dirty="0"/>
          </a:p>
        </p:txBody>
      </p:sp>
      <p:sp>
        <p:nvSpPr>
          <p:cNvPr id="36" name="Process 35"/>
          <p:cNvSpPr/>
          <p:nvPr/>
        </p:nvSpPr>
        <p:spPr>
          <a:xfrm>
            <a:off x="7167702" y="5640833"/>
            <a:ext cx="1642780" cy="883567"/>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Compile </a:t>
            </a:r>
            <a:r>
              <a:rPr lang="en-US" dirty="0" err="1" smtClean="0"/>
              <a:t>LaTeX</a:t>
            </a:r>
            <a:r>
              <a:rPr lang="en-US" dirty="0" smtClean="0"/>
              <a:t> paper</a:t>
            </a:r>
            <a:endParaRPr lang="en-US" dirty="0"/>
          </a:p>
        </p:txBody>
      </p:sp>
      <p:grpSp>
        <p:nvGrpSpPr>
          <p:cNvPr id="23" name="Group 22"/>
          <p:cNvGrpSpPr/>
          <p:nvPr/>
        </p:nvGrpSpPr>
        <p:grpSpPr>
          <a:xfrm>
            <a:off x="3696868" y="1211528"/>
            <a:ext cx="3405765" cy="3063880"/>
            <a:chOff x="3696868" y="1211528"/>
            <a:chExt cx="3405765" cy="3063880"/>
          </a:xfrm>
        </p:grpSpPr>
        <p:sp>
          <p:nvSpPr>
            <p:cNvPr id="7" name="Process 6"/>
            <p:cNvSpPr/>
            <p:nvPr/>
          </p:nvSpPr>
          <p:spPr>
            <a:xfrm>
              <a:off x="3696868" y="1643777"/>
              <a:ext cx="2910283" cy="883567"/>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a:t>
              </a:r>
              <a:r>
                <a:rPr lang="en-US" dirty="0" smtClean="0"/>
                <a:t>nalyses/</a:t>
              </a:r>
              <a:r>
                <a:rPr lang="en-US" dirty="0" err="1" smtClean="0"/>
                <a:t>clean_simulation_data.ipynb</a:t>
              </a:r>
              <a:endParaRPr lang="en-US" dirty="0"/>
            </a:p>
          </p:txBody>
        </p:sp>
        <p:cxnSp>
          <p:nvCxnSpPr>
            <p:cNvPr id="53" name="Straight Arrow Connector 52"/>
            <p:cNvCxnSpPr>
              <a:stCxn id="5" idx="2"/>
              <a:endCxn id="7" idx="0"/>
            </p:cNvCxnSpPr>
            <p:nvPr/>
          </p:nvCxnSpPr>
          <p:spPr>
            <a:xfrm>
              <a:off x="5152010" y="1211528"/>
              <a:ext cx="0" cy="432249"/>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7" idx="2"/>
              <a:endCxn id="43" idx="0"/>
            </p:cNvCxnSpPr>
            <p:nvPr/>
          </p:nvCxnSpPr>
          <p:spPr>
            <a:xfrm>
              <a:off x="5152010" y="2527344"/>
              <a:ext cx="0" cy="1748064"/>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254012" y="2673895"/>
              <a:ext cx="1848621" cy="369332"/>
            </a:xfrm>
            <a:prstGeom prst="rect">
              <a:avLst/>
            </a:prstGeom>
            <a:noFill/>
          </p:spPr>
          <p:txBody>
            <a:bodyPr wrap="none" rtlCol="0">
              <a:spAutoFit/>
            </a:bodyPr>
            <a:lstStyle/>
            <a:p>
              <a:r>
                <a:rPr lang="en-US" dirty="0"/>
                <a:t>r</a:t>
              </a:r>
              <a:r>
                <a:rPr lang="en-US" dirty="0" smtClean="0"/>
                <a:t>esults/</a:t>
              </a:r>
              <a:r>
                <a:rPr lang="en-US" dirty="0" err="1" smtClean="0"/>
                <a:t>model.csv</a:t>
              </a:r>
              <a:endParaRPr lang="en-US" dirty="0"/>
            </a:p>
          </p:txBody>
        </p:sp>
      </p:grpSp>
      <p:grpSp>
        <p:nvGrpSpPr>
          <p:cNvPr id="15" name="Group 14"/>
          <p:cNvGrpSpPr/>
          <p:nvPr/>
        </p:nvGrpSpPr>
        <p:grpSpPr>
          <a:xfrm>
            <a:off x="35734" y="3516260"/>
            <a:ext cx="7953358" cy="3144395"/>
            <a:chOff x="35734" y="3516260"/>
            <a:chExt cx="7953358" cy="3144395"/>
          </a:xfrm>
        </p:grpSpPr>
        <p:sp>
          <p:nvSpPr>
            <p:cNvPr id="47" name="Process 46"/>
            <p:cNvSpPr/>
            <p:nvPr/>
          </p:nvSpPr>
          <p:spPr>
            <a:xfrm>
              <a:off x="35734" y="3516260"/>
              <a:ext cx="2405193" cy="883567"/>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a:t>
              </a:r>
              <a:r>
                <a:rPr lang="en-US" dirty="0" smtClean="0"/>
                <a:t>nalyses/</a:t>
              </a:r>
              <a:r>
                <a:rPr lang="en-US" dirty="0" err="1" smtClean="0"/>
                <a:t>human_averages.ipynb</a:t>
              </a:r>
              <a:endParaRPr lang="en-US" dirty="0"/>
            </a:p>
          </p:txBody>
        </p:sp>
        <p:cxnSp>
          <p:nvCxnSpPr>
            <p:cNvPr id="40" name="Elbow Connector 39"/>
            <p:cNvCxnSpPr>
              <a:stCxn id="47" idx="2"/>
              <a:endCxn id="36" idx="2"/>
            </p:cNvCxnSpPr>
            <p:nvPr/>
          </p:nvCxnSpPr>
          <p:spPr>
            <a:xfrm rot="16200000" flipH="1">
              <a:off x="3551425" y="2086732"/>
              <a:ext cx="2124573" cy="6750761"/>
            </a:xfrm>
            <a:prstGeom prst="bentConnector3">
              <a:avLst>
                <a:gd name="adj1" fmla="val 110760"/>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363352" y="4809763"/>
              <a:ext cx="2226300" cy="646331"/>
            </a:xfrm>
            <a:prstGeom prst="rect">
              <a:avLst/>
            </a:prstGeom>
            <a:noFill/>
          </p:spPr>
          <p:txBody>
            <a:bodyPr wrap="square" rtlCol="0">
              <a:spAutoFit/>
            </a:bodyPr>
            <a:lstStyle/>
            <a:p>
              <a:r>
                <a:rPr lang="en-US" dirty="0"/>
                <a:t>r</a:t>
              </a:r>
              <a:r>
                <a:rPr lang="en-US" dirty="0" smtClean="0"/>
                <a:t>esults/</a:t>
              </a:r>
              <a:r>
                <a:rPr lang="en-US" dirty="0" err="1" smtClean="0"/>
                <a:t>human_averages.csv</a:t>
              </a:r>
              <a:endParaRPr lang="en-US" dirty="0"/>
            </a:p>
          </p:txBody>
        </p:sp>
        <p:sp>
          <p:nvSpPr>
            <p:cNvPr id="54" name="TextBox 53"/>
            <p:cNvSpPr txBox="1"/>
            <p:nvPr/>
          </p:nvSpPr>
          <p:spPr>
            <a:xfrm>
              <a:off x="1311490" y="6291323"/>
              <a:ext cx="2916559" cy="369332"/>
            </a:xfrm>
            <a:prstGeom prst="rect">
              <a:avLst/>
            </a:prstGeom>
            <a:noFill/>
          </p:spPr>
          <p:txBody>
            <a:bodyPr wrap="none" rtlCol="0">
              <a:spAutoFit/>
            </a:bodyPr>
            <a:lstStyle/>
            <a:p>
              <a:r>
                <a:rPr lang="en-US" dirty="0"/>
                <a:t>f</a:t>
              </a:r>
              <a:r>
                <a:rPr lang="en-US" dirty="0" smtClean="0"/>
                <a:t>igures/</a:t>
              </a:r>
              <a:r>
                <a:rPr lang="en-US" dirty="0" err="1" smtClean="0"/>
                <a:t>human_averages.pdf</a:t>
              </a:r>
              <a:endParaRPr lang="en-US" dirty="0"/>
            </a:p>
          </p:txBody>
        </p:sp>
        <p:cxnSp>
          <p:nvCxnSpPr>
            <p:cNvPr id="8" name="Elbow Connector 7"/>
            <p:cNvCxnSpPr>
              <a:stCxn id="47" idx="2"/>
              <a:endCxn id="43" idx="1"/>
            </p:cNvCxnSpPr>
            <p:nvPr/>
          </p:nvCxnSpPr>
          <p:spPr>
            <a:xfrm rot="16200000" flipH="1">
              <a:off x="2308917" y="3329240"/>
              <a:ext cx="317365" cy="2458537"/>
            </a:xfrm>
            <a:prstGeom prst="bentConnector2">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3696868" y="4059287"/>
            <a:ext cx="5447132" cy="2416702"/>
            <a:chOff x="3696868" y="4059287"/>
            <a:chExt cx="5447132" cy="2416702"/>
          </a:xfrm>
        </p:grpSpPr>
        <p:sp>
          <p:nvSpPr>
            <p:cNvPr id="43" name="Process 42"/>
            <p:cNvSpPr/>
            <p:nvPr/>
          </p:nvSpPr>
          <p:spPr>
            <a:xfrm>
              <a:off x="3696868" y="4275408"/>
              <a:ext cx="2910283" cy="883567"/>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a:t>
              </a:r>
              <a:r>
                <a:rPr lang="en-US" dirty="0" smtClean="0"/>
                <a:t>nalyses/</a:t>
              </a:r>
              <a:r>
                <a:rPr lang="en-US" dirty="0" err="1" smtClean="0"/>
                <a:t>fit_model_parameters.ipynb</a:t>
              </a:r>
              <a:endParaRPr lang="en-US" dirty="0"/>
            </a:p>
          </p:txBody>
        </p:sp>
        <p:cxnSp>
          <p:nvCxnSpPr>
            <p:cNvPr id="18" name="Elbow Connector 17"/>
            <p:cNvCxnSpPr>
              <a:stCxn id="43" idx="2"/>
              <a:endCxn id="36" idx="1"/>
            </p:cNvCxnSpPr>
            <p:nvPr/>
          </p:nvCxnSpPr>
          <p:spPr>
            <a:xfrm rot="16200000" flipH="1">
              <a:off x="5698035" y="4612950"/>
              <a:ext cx="923642" cy="2015692"/>
            </a:xfrm>
            <a:prstGeom prst="bentConnector2">
              <a:avLst/>
            </a:prstGeom>
            <a:ln>
              <a:solidFill>
                <a:srgbClr val="595959"/>
              </a:solidFill>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6607151" y="4059287"/>
              <a:ext cx="2536849" cy="646331"/>
            </a:xfrm>
            <a:prstGeom prst="rect">
              <a:avLst/>
            </a:prstGeom>
            <a:noFill/>
          </p:spPr>
          <p:txBody>
            <a:bodyPr wrap="square" rtlCol="0">
              <a:spAutoFit/>
            </a:bodyPr>
            <a:lstStyle/>
            <a:p>
              <a:r>
                <a:rPr lang="en-US" dirty="0" smtClean="0"/>
                <a:t>results/</a:t>
              </a:r>
              <a:r>
                <a:rPr lang="en-US" dirty="0" err="1" smtClean="0"/>
                <a:t>model_v_human.tex</a:t>
              </a:r>
              <a:endParaRPr lang="en-US" dirty="0"/>
            </a:p>
          </p:txBody>
        </p:sp>
        <p:sp>
          <p:nvSpPr>
            <p:cNvPr id="52" name="TextBox 51"/>
            <p:cNvSpPr txBox="1"/>
            <p:nvPr/>
          </p:nvSpPr>
          <p:spPr>
            <a:xfrm>
              <a:off x="4242264" y="6106657"/>
              <a:ext cx="2890535" cy="369332"/>
            </a:xfrm>
            <a:prstGeom prst="rect">
              <a:avLst/>
            </a:prstGeom>
            <a:noFill/>
          </p:spPr>
          <p:txBody>
            <a:bodyPr wrap="none" rtlCol="0">
              <a:spAutoFit/>
            </a:bodyPr>
            <a:lstStyle/>
            <a:p>
              <a:r>
                <a:rPr lang="en-US" dirty="0"/>
                <a:t>f</a:t>
              </a:r>
              <a:r>
                <a:rPr lang="en-US" dirty="0" smtClean="0"/>
                <a:t>igures/</a:t>
              </a:r>
              <a:r>
                <a:rPr lang="en-US" dirty="0" err="1" smtClean="0"/>
                <a:t>model_v_human.pdf</a:t>
              </a:r>
              <a:endParaRPr lang="en-US" dirty="0"/>
            </a:p>
          </p:txBody>
        </p:sp>
        <p:cxnSp>
          <p:nvCxnSpPr>
            <p:cNvPr id="17" name="Elbow Connector 16"/>
            <p:cNvCxnSpPr>
              <a:stCxn id="43" idx="3"/>
              <a:endCxn id="36" idx="0"/>
            </p:cNvCxnSpPr>
            <p:nvPr/>
          </p:nvCxnSpPr>
          <p:spPr>
            <a:xfrm>
              <a:off x="6607151" y="4717192"/>
              <a:ext cx="1381941" cy="923641"/>
            </a:xfrm>
            <a:prstGeom prst="bentConnector2">
              <a:avLst/>
            </a:prstGeom>
            <a:ln>
              <a:solidFill>
                <a:srgbClr val="595959"/>
              </a:solidFill>
              <a:tailEnd type="arrow"/>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476803" y="1219505"/>
            <a:ext cx="3215075" cy="2296755"/>
            <a:chOff x="476803" y="1219505"/>
            <a:chExt cx="3215075" cy="2296755"/>
          </a:xfrm>
        </p:grpSpPr>
        <p:sp>
          <p:nvSpPr>
            <p:cNvPr id="6" name="Process 5"/>
            <p:cNvSpPr/>
            <p:nvPr/>
          </p:nvSpPr>
          <p:spPr>
            <a:xfrm>
              <a:off x="476803" y="1643777"/>
              <a:ext cx="2645712" cy="883567"/>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a:t>
              </a:r>
              <a:r>
                <a:rPr lang="en-US" dirty="0" smtClean="0"/>
                <a:t>nalyses/</a:t>
              </a:r>
              <a:r>
                <a:rPr lang="en-US" dirty="0" err="1" smtClean="0"/>
                <a:t>clean_human_data.ipynb</a:t>
              </a:r>
              <a:endParaRPr lang="en-US" dirty="0"/>
            </a:p>
          </p:txBody>
        </p:sp>
        <p:cxnSp>
          <p:nvCxnSpPr>
            <p:cNvPr id="51" name="Straight Arrow Connector 50"/>
            <p:cNvCxnSpPr>
              <a:stCxn id="4" idx="2"/>
              <a:endCxn id="6" idx="0"/>
            </p:cNvCxnSpPr>
            <p:nvPr/>
          </p:nvCxnSpPr>
          <p:spPr>
            <a:xfrm flipH="1">
              <a:off x="1799659" y="1219505"/>
              <a:ext cx="1" cy="424272"/>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781266" y="2554206"/>
              <a:ext cx="1910612" cy="369332"/>
            </a:xfrm>
            <a:prstGeom prst="rect">
              <a:avLst/>
            </a:prstGeom>
            <a:noFill/>
          </p:spPr>
          <p:txBody>
            <a:bodyPr wrap="none" rtlCol="0">
              <a:spAutoFit/>
            </a:bodyPr>
            <a:lstStyle/>
            <a:p>
              <a:r>
                <a:rPr lang="en-US" dirty="0"/>
                <a:t>r</a:t>
              </a:r>
              <a:r>
                <a:rPr lang="en-US" dirty="0" smtClean="0"/>
                <a:t>esults/</a:t>
              </a:r>
              <a:r>
                <a:rPr lang="en-US" dirty="0" err="1" smtClean="0"/>
                <a:t>human.csv</a:t>
              </a:r>
              <a:endParaRPr lang="en-US" dirty="0"/>
            </a:p>
          </p:txBody>
        </p:sp>
        <p:cxnSp>
          <p:nvCxnSpPr>
            <p:cNvPr id="25" name="Elbow Connector 24"/>
            <p:cNvCxnSpPr>
              <a:stCxn id="6" idx="2"/>
              <a:endCxn id="47" idx="0"/>
            </p:cNvCxnSpPr>
            <p:nvPr/>
          </p:nvCxnSpPr>
          <p:spPr>
            <a:xfrm rot="5400000">
              <a:off x="1024537" y="2741138"/>
              <a:ext cx="988916" cy="561328"/>
            </a:xfrm>
            <a:prstGeom prst="bentConnector3">
              <a:avLst/>
            </a:prstGeom>
            <a:ln>
              <a:solidFill>
                <a:srgbClr val="595959"/>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12725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up)">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cess 3"/>
          <p:cNvSpPr/>
          <p:nvPr/>
        </p:nvSpPr>
        <p:spPr>
          <a:xfrm>
            <a:off x="597063" y="335938"/>
            <a:ext cx="2405193" cy="883567"/>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d</a:t>
            </a:r>
            <a:r>
              <a:rPr lang="en-US" dirty="0" smtClean="0"/>
              <a:t>ata/</a:t>
            </a:r>
            <a:r>
              <a:rPr lang="en-US" dirty="0" err="1" smtClean="0"/>
              <a:t>human_raw.json</a:t>
            </a:r>
            <a:endParaRPr lang="en-US" dirty="0"/>
          </a:p>
        </p:txBody>
      </p:sp>
      <p:sp>
        <p:nvSpPr>
          <p:cNvPr id="5" name="Process 4"/>
          <p:cNvSpPr/>
          <p:nvPr/>
        </p:nvSpPr>
        <p:spPr>
          <a:xfrm>
            <a:off x="4058740" y="327961"/>
            <a:ext cx="2186539" cy="883567"/>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d</a:t>
            </a:r>
            <a:r>
              <a:rPr lang="en-US" dirty="0" smtClean="0"/>
              <a:t>ata/</a:t>
            </a:r>
            <a:r>
              <a:rPr lang="en-US" dirty="0" err="1" smtClean="0"/>
              <a:t>model_raw.npz</a:t>
            </a:r>
            <a:endParaRPr lang="en-US" dirty="0"/>
          </a:p>
        </p:txBody>
      </p:sp>
      <p:sp>
        <p:nvSpPr>
          <p:cNvPr id="32" name="Title 1"/>
          <p:cNvSpPr>
            <a:spLocks noGrp="1"/>
          </p:cNvSpPr>
          <p:nvPr>
            <p:ph type="title"/>
          </p:nvPr>
        </p:nvSpPr>
        <p:spPr>
          <a:xfrm>
            <a:off x="6406418" y="296086"/>
            <a:ext cx="2404064" cy="1061645"/>
          </a:xfrm>
        </p:spPr>
        <p:txBody>
          <a:bodyPr>
            <a:normAutofit/>
          </a:bodyPr>
          <a:lstStyle/>
          <a:p>
            <a:r>
              <a:rPr lang="en-US" b="1" dirty="0" smtClean="0"/>
              <a:t>Demo!</a:t>
            </a:r>
            <a:endParaRPr lang="en-US" b="1" dirty="0"/>
          </a:p>
        </p:txBody>
      </p:sp>
      <p:sp>
        <p:nvSpPr>
          <p:cNvPr id="36" name="Process 35"/>
          <p:cNvSpPr/>
          <p:nvPr/>
        </p:nvSpPr>
        <p:spPr>
          <a:xfrm>
            <a:off x="7167702" y="5640833"/>
            <a:ext cx="1642780" cy="883567"/>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Compile </a:t>
            </a:r>
            <a:r>
              <a:rPr lang="en-US" dirty="0" err="1" smtClean="0"/>
              <a:t>LaTeX</a:t>
            </a:r>
            <a:r>
              <a:rPr lang="en-US" dirty="0" smtClean="0"/>
              <a:t> paper</a:t>
            </a:r>
            <a:endParaRPr lang="en-US" dirty="0"/>
          </a:p>
        </p:txBody>
      </p:sp>
      <p:grpSp>
        <p:nvGrpSpPr>
          <p:cNvPr id="23" name="Group 22"/>
          <p:cNvGrpSpPr/>
          <p:nvPr/>
        </p:nvGrpSpPr>
        <p:grpSpPr>
          <a:xfrm>
            <a:off x="3696868" y="1211528"/>
            <a:ext cx="3405765" cy="3063880"/>
            <a:chOff x="3696868" y="1211528"/>
            <a:chExt cx="3405765" cy="3063880"/>
          </a:xfrm>
        </p:grpSpPr>
        <p:sp>
          <p:nvSpPr>
            <p:cNvPr id="7" name="Process 6"/>
            <p:cNvSpPr/>
            <p:nvPr/>
          </p:nvSpPr>
          <p:spPr>
            <a:xfrm>
              <a:off x="3696868" y="1643777"/>
              <a:ext cx="2910283" cy="883567"/>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a:t>
              </a:r>
              <a:r>
                <a:rPr lang="en-US" dirty="0" smtClean="0"/>
                <a:t>nalyses/</a:t>
              </a:r>
              <a:r>
                <a:rPr lang="en-US" dirty="0" err="1" smtClean="0"/>
                <a:t>clean_simulation_data.ipynb</a:t>
              </a:r>
              <a:endParaRPr lang="en-US" dirty="0"/>
            </a:p>
          </p:txBody>
        </p:sp>
        <p:cxnSp>
          <p:nvCxnSpPr>
            <p:cNvPr id="53" name="Straight Arrow Connector 52"/>
            <p:cNvCxnSpPr>
              <a:stCxn id="5" idx="2"/>
              <a:endCxn id="7" idx="0"/>
            </p:cNvCxnSpPr>
            <p:nvPr/>
          </p:nvCxnSpPr>
          <p:spPr>
            <a:xfrm>
              <a:off x="5152010" y="1211528"/>
              <a:ext cx="0" cy="432249"/>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7" idx="2"/>
              <a:endCxn id="43" idx="0"/>
            </p:cNvCxnSpPr>
            <p:nvPr/>
          </p:nvCxnSpPr>
          <p:spPr>
            <a:xfrm>
              <a:off x="5152010" y="2527344"/>
              <a:ext cx="0" cy="1748064"/>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254012" y="2673895"/>
              <a:ext cx="1848621" cy="369332"/>
            </a:xfrm>
            <a:prstGeom prst="rect">
              <a:avLst/>
            </a:prstGeom>
            <a:noFill/>
          </p:spPr>
          <p:txBody>
            <a:bodyPr wrap="none" rtlCol="0">
              <a:spAutoFit/>
            </a:bodyPr>
            <a:lstStyle/>
            <a:p>
              <a:r>
                <a:rPr lang="en-US" dirty="0"/>
                <a:t>r</a:t>
              </a:r>
              <a:r>
                <a:rPr lang="en-US" dirty="0" smtClean="0"/>
                <a:t>esults/</a:t>
              </a:r>
              <a:r>
                <a:rPr lang="en-US" dirty="0" err="1" smtClean="0"/>
                <a:t>model.csv</a:t>
              </a:r>
              <a:endParaRPr lang="en-US" dirty="0"/>
            </a:p>
          </p:txBody>
        </p:sp>
      </p:grpSp>
      <p:grpSp>
        <p:nvGrpSpPr>
          <p:cNvPr id="15" name="Group 14"/>
          <p:cNvGrpSpPr/>
          <p:nvPr/>
        </p:nvGrpSpPr>
        <p:grpSpPr>
          <a:xfrm>
            <a:off x="35734" y="3516260"/>
            <a:ext cx="7953358" cy="3144395"/>
            <a:chOff x="35734" y="3516260"/>
            <a:chExt cx="7953358" cy="3144395"/>
          </a:xfrm>
        </p:grpSpPr>
        <p:sp>
          <p:nvSpPr>
            <p:cNvPr id="47" name="Process 46"/>
            <p:cNvSpPr/>
            <p:nvPr/>
          </p:nvSpPr>
          <p:spPr>
            <a:xfrm>
              <a:off x="35734" y="3516260"/>
              <a:ext cx="2405193" cy="883567"/>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a:t>
              </a:r>
              <a:r>
                <a:rPr lang="en-US" dirty="0" smtClean="0"/>
                <a:t>nalyses/</a:t>
              </a:r>
              <a:r>
                <a:rPr lang="en-US" dirty="0" err="1" smtClean="0"/>
                <a:t>human_averages.ipynb</a:t>
              </a:r>
              <a:endParaRPr lang="en-US" dirty="0"/>
            </a:p>
          </p:txBody>
        </p:sp>
        <p:cxnSp>
          <p:nvCxnSpPr>
            <p:cNvPr id="40" name="Elbow Connector 39"/>
            <p:cNvCxnSpPr>
              <a:stCxn id="47" idx="2"/>
              <a:endCxn id="36" idx="2"/>
            </p:cNvCxnSpPr>
            <p:nvPr/>
          </p:nvCxnSpPr>
          <p:spPr>
            <a:xfrm rot="16200000" flipH="1">
              <a:off x="3551425" y="2086732"/>
              <a:ext cx="2124573" cy="6750761"/>
            </a:xfrm>
            <a:prstGeom prst="bentConnector3">
              <a:avLst>
                <a:gd name="adj1" fmla="val 110760"/>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363352" y="4809763"/>
              <a:ext cx="2226300" cy="646331"/>
            </a:xfrm>
            <a:prstGeom prst="rect">
              <a:avLst/>
            </a:prstGeom>
            <a:noFill/>
          </p:spPr>
          <p:txBody>
            <a:bodyPr wrap="square" rtlCol="0">
              <a:spAutoFit/>
            </a:bodyPr>
            <a:lstStyle/>
            <a:p>
              <a:r>
                <a:rPr lang="en-US" dirty="0"/>
                <a:t>r</a:t>
              </a:r>
              <a:r>
                <a:rPr lang="en-US" dirty="0" smtClean="0"/>
                <a:t>esults/</a:t>
              </a:r>
              <a:r>
                <a:rPr lang="en-US" dirty="0" err="1" smtClean="0"/>
                <a:t>human_averages.csv</a:t>
              </a:r>
              <a:endParaRPr lang="en-US" dirty="0"/>
            </a:p>
          </p:txBody>
        </p:sp>
        <p:sp>
          <p:nvSpPr>
            <p:cNvPr id="54" name="TextBox 53"/>
            <p:cNvSpPr txBox="1"/>
            <p:nvPr/>
          </p:nvSpPr>
          <p:spPr>
            <a:xfrm>
              <a:off x="1311490" y="6291323"/>
              <a:ext cx="2916559" cy="369332"/>
            </a:xfrm>
            <a:prstGeom prst="rect">
              <a:avLst/>
            </a:prstGeom>
            <a:noFill/>
          </p:spPr>
          <p:txBody>
            <a:bodyPr wrap="none" rtlCol="0">
              <a:spAutoFit/>
            </a:bodyPr>
            <a:lstStyle/>
            <a:p>
              <a:r>
                <a:rPr lang="en-US" dirty="0"/>
                <a:t>f</a:t>
              </a:r>
              <a:r>
                <a:rPr lang="en-US" dirty="0" smtClean="0"/>
                <a:t>igures/</a:t>
              </a:r>
              <a:r>
                <a:rPr lang="en-US" dirty="0" err="1" smtClean="0"/>
                <a:t>human_averages.pdf</a:t>
              </a:r>
              <a:endParaRPr lang="en-US" dirty="0"/>
            </a:p>
          </p:txBody>
        </p:sp>
        <p:cxnSp>
          <p:nvCxnSpPr>
            <p:cNvPr id="8" name="Elbow Connector 7"/>
            <p:cNvCxnSpPr>
              <a:stCxn id="47" idx="2"/>
              <a:endCxn id="43" idx="1"/>
            </p:cNvCxnSpPr>
            <p:nvPr/>
          </p:nvCxnSpPr>
          <p:spPr>
            <a:xfrm rot="16200000" flipH="1">
              <a:off x="2308917" y="3329240"/>
              <a:ext cx="317365" cy="2458537"/>
            </a:xfrm>
            <a:prstGeom prst="bentConnector2">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3696868" y="4059287"/>
            <a:ext cx="5447132" cy="2416702"/>
            <a:chOff x="3696868" y="4059287"/>
            <a:chExt cx="5447132" cy="2416702"/>
          </a:xfrm>
        </p:grpSpPr>
        <p:sp>
          <p:nvSpPr>
            <p:cNvPr id="43" name="Process 42"/>
            <p:cNvSpPr/>
            <p:nvPr/>
          </p:nvSpPr>
          <p:spPr>
            <a:xfrm>
              <a:off x="3696868" y="4275408"/>
              <a:ext cx="2910283" cy="883567"/>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a:t>
              </a:r>
              <a:r>
                <a:rPr lang="en-US" dirty="0" smtClean="0"/>
                <a:t>nalyses/</a:t>
              </a:r>
              <a:r>
                <a:rPr lang="en-US" dirty="0" err="1" smtClean="0"/>
                <a:t>fit_model_parameters.ipynb</a:t>
              </a:r>
              <a:endParaRPr lang="en-US" dirty="0"/>
            </a:p>
          </p:txBody>
        </p:sp>
        <p:cxnSp>
          <p:nvCxnSpPr>
            <p:cNvPr id="18" name="Elbow Connector 17"/>
            <p:cNvCxnSpPr>
              <a:stCxn id="43" idx="2"/>
              <a:endCxn id="36" idx="1"/>
            </p:cNvCxnSpPr>
            <p:nvPr/>
          </p:nvCxnSpPr>
          <p:spPr>
            <a:xfrm rot="16200000" flipH="1">
              <a:off x="5698035" y="4612950"/>
              <a:ext cx="923642" cy="2015692"/>
            </a:xfrm>
            <a:prstGeom prst="bentConnector2">
              <a:avLst/>
            </a:prstGeom>
            <a:ln>
              <a:solidFill>
                <a:srgbClr val="595959"/>
              </a:solidFill>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6607151" y="4059287"/>
              <a:ext cx="2536849" cy="646331"/>
            </a:xfrm>
            <a:prstGeom prst="rect">
              <a:avLst/>
            </a:prstGeom>
            <a:noFill/>
          </p:spPr>
          <p:txBody>
            <a:bodyPr wrap="square" rtlCol="0">
              <a:spAutoFit/>
            </a:bodyPr>
            <a:lstStyle/>
            <a:p>
              <a:r>
                <a:rPr lang="en-US" dirty="0" smtClean="0"/>
                <a:t>results/</a:t>
              </a:r>
              <a:r>
                <a:rPr lang="en-US" dirty="0" err="1" smtClean="0"/>
                <a:t>model_v_human.tex</a:t>
              </a:r>
              <a:endParaRPr lang="en-US" dirty="0"/>
            </a:p>
          </p:txBody>
        </p:sp>
        <p:sp>
          <p:nvSpPr>
            <p:cNvPr id="52" name="TextBox 51"/>
            <p:cNvSpPr txBox="1"/>
            <p:nvPr/>
          </p:nvSpPr>
          <p:spPr>
            <a:xfrm>
              <a:off x="4242264" y="6106657"/>
              <a:ext cx="2890535" cy="369332"/>
            </a:xfrm>
            <a:prstGeom prst="rect">
              <a:avLst/>
            </a:prstGeom>
            <a:noFill/>
          </p:spPr>
          <p:txBody>
            <a:bodyPr wrap="none" rtlCol="0">
              <a:spAutoFit/>
            </a:bodyPr>
            <a:lstStyle/>
            <a:p>
              <a:r>
                <a:rPr lang="en-US" dirty="0"/>
                <a:t>f</a:t>
              </a:r>
              <a:r>
                <a:rPr lang="en-US" dirty="0" smtClean="0"/>
                <a:t>igures/</a:t>
              </a:r>
              <a:r>
                <a:rPr lang="en-US" dirty="0" err="1" smtClean="0"/>
                <a:t>model_v_human.pdf</a:t>
              </a:r>
              <a:endParaRPr lang="en-US" dirty="0"/>
            </a:p>
          </p:txBody>
        </p:sp>
        <p:cxnSp>
          <p:nvCxnSpPr>
            <p:cNvPr id="17" name="Elbow Connector 16"/>
            <p:cNvCxnSpPr>
              <a:stCxn id="43" idx="3"/>
              <a:endCxn id="36" idx="0"/>
            </p:cNvCxnSpPr>
            <p:nvPr/>
          </p:nvCxnSpPr>
          <p:spPr>
            <a:xfrm>
              <a:off x="6607151" y="4717192"/>
              <a:ext cx="1381941" cy="923641"/>
            </a:xfrm>
            <a:prstGeom prst="bentConnector2">
              <a:avLst/>
            </a:prstGeom>
            <a:ln>
              <a:solidFill>
                <a:srgbClr val="595959"/>
              </a:solidFill>
              <a:tailEnd type="arrow"/>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476803" y="1219505"/>
            <a:ext cx="3215075" cy="2296755"/>
            <a:chOff x="476803" y="1219505"/>
            <a:chExt cx="3215075" cy="2296755"/>
          </a:xfrm>
        </p:grpSpPr>
        <p:sp>
          <p:nvSpPr>
            <p:cNvPr id="6" name="Process 5"/>
            <p:cNvSpPr/>
            <p:nvPr/>
          </p:nvSpPr>
          <p:spPr>
            <a:xfrm>
              <a:off x="476803" y="1643777"/>
              <a:ext cx="2645712" cy="883567"/>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a:t>
              </a:r>
              <a:r>
                <a:rPr lang="en-US" dirty="0" smtClean="0"/>
                <a:t>nalyses/</a:t>
              </a:r>
              <a:r>
                <a:rPr lang="en-US" dirty="0" err="1" smtClean="0"/>
                <a:t>clean_human_data.ipynb</a:t>
              </a:r>
              <a:endParaRPr lang="en-US" dirty="0"/>
            </a:p>
          </p:txBody>
        </p:sp>
        <p:cxnSp>
          <p:nvCxnSpPr>
            <p:cNvPr id="51" name="Straight Arrow Connector 50"/>
            <p:cNvCxnSpPr>
              <a:stCxn id="4" idx="2"/>
              <a:endCxn id="6" idx="0"/>
            </p:cNvCxnSpPr>
            <p:nvPr/>
          </p:nvCxnSpPr>
          <p:spPr>
            <a:xfrm flipH="1">
              <a:off x="1799659" y="1219505"/>
              <a:ext cx="1" cy="424272"/>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781266" y="2554206"/>
              <a:ext cx="1910612" cy="369332"/>
            </a:xfrm>
            <a:prstGeom prst="rect">
              <a:avLst/>
            </a:prstGeom>
            <a:noFill/>
          </p:spPr>
          <p:txBody>
            <a:bodyPr wrap="none" rtlCol="0">
              <a:spAutoFit/>
            </a:bodyPr>
            <a:lstStyle/>
            <a:p>
              <a:r>
                <a:rPr lang="en-US" dirty="0"/>
                <a:t>r</a:t>
              </a:r>
              <a:r>
                <a:rPr lang="en-US" dirty="0" smtClean="0"/>
                <a:t>esults/</a:t>
              </a:r>
              <a:r>
                <a:rPr lang="en-US" dirty="0" err="1" smtClean="0"/>
                <a:t>human.csv</a:t>
              </a:r>
              <a:endParaRPr lang="en-US" dirty="0"/>
            </a:p>
          </p:txBody>
        </p:sp>
        <p:cxnSp>
          <p:nvCxnSpPr>
            <p:cNvPr id="25" name="Elbow Connector 24"/>
            <p:cNvCxnSpPr>
              <a:stCxn id="6" idx="2"/>
              <a:endCxn id="47" idx="0"/>
            </p:cNvCxnSpPr>
            <p:nvPr/>
          </p:nvCxnSpPr>
          <p:spPr>
            <a:xfrm rot="5400000">
              <a:off x="1024537" y="2741138"/>
              <a:ext cx="988916" cy="561328"/>
            </a:xfrm>
            <a:prstGeom prst="bentConnector3">
              <a:avLst/>
            </a:prstGeom>
            <a:ln>
              <a:solidFill>
                <a:srgbClr val="595959"/>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12600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9" presetClass="emph" presetSubtype="0" grpId="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26"/>
                                        </p:tgtEl>
                                        <p:attrNameLst>
                                          <p:attrName>style.opacity</p:attrName>
                                        </p:attrNameLst>
                                      </p:cBhvr>
                                      <p:to>
                                        <p:strVal val="0.5"/>
                                      </p:to>
                                    </p:set>
                                    <p:animEffect filter="image" prLst="opacity: 0.5">
                                      <p:cBhvr rctx="IE">
                                        <p:cTn id="13" dur="indefinite"/>
                                        <p:tgtEl>
                                          <p:spTgt spid="26"/>
                                        </p:tgtEl>
                                      </p:cBhvr>
                                    </p:animEffect>
                                  </p:childTnLst>
                                </p:cTn>
                              </p:par>
                              <p:par>
                                <p:cTn id="14" presetID="9" presetClass="emph" presetSubtype="0" nodeType="withEffect">
                                  <p:stCondLst>
                                    <p:cond delay="0"/>
                                  </p:stCondLst>
                                  <p:childTnLst>
                                    <p:set>
                                      <p:cBhvr rctx="PPT">
                                        <p:cTn id="15" dur="indefinite"/>
                                        <p:tgtEl>
                                          <p:spTgt spid="23"/>
                                        </p:tgtEl>
                                        <p:attrNameLst>
                                          <p:attrName>style.opacity</p:attrName>
                                        </p:attrNameLst>
                                      </p:cBhvr>
                                      <p:to>
                                        <p:strVal val="0.5"/>
                                      </p:to>
                                    </p:set>
                                    <p:animEffect filter="image" prLst="opacity: 0.5">
                                      <p:cBhvr rctx="IE">
                                        <p:cTn id="16" dur="indefinite"/>
                                        <p:tgtEl>
                                          <p:spTgt spid="23"/>
                                        </p:tgtEl>
                                      </p:cBhvr>
                                    </p:animEffect>
                                  </p:childTnLst>
                                </p:cTn>
                              </p:par>
                              <p:par>
                                <p:cTn id="17" presetID="9" presetClass="emph" presetSubtype="0" nodeType="withEffect">
                                  <p:stCondLst>
                                    <p:cond delay="0"/>
                                  </p:stCondLst>
                                  <p:childTnLst>
                                    <p:set>
                                      <p:cBhvr rctx="PPT">
                                        <p:cTn id="18" dur="indefinite"/>
                                        <p:tgtEl>
                                          <p:spTgt spid="15"/>
                                        </p:tgtEl>
                                        <p:attrNameLst>
                                          <p:attrName>style.opacity</p:attrName>
                                        </p:attrNameLst>
                                      </p:cBhvr>
                                      <p:to>
                                        <p:strVal val="0.5"/>
                                      </p:to>
                                    </p:set>
                                    <p:animEffect filter="image" prLst="opacity: 0.5">
                                      <p:cBhvr rctx="IE">
                                        <p:cTn id="19" dur="indefinite"/>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19"/>
                                        </p:tgtEl>
                                      </p:cBhvr>
                                    </p:animEffect>
                                    <p:animScale>
                                      <p:cBhvr>
                                        <p:cTn id="24" dur="250" autoRev="1" fill="hold"/>
                                        <p:tgtEl>
                                          <p:spTgt spid="19"/>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36"/>
                                        </p:tgtEl>
                                      </p:cBhvr>
                                    </p:animEffect>
                                    <p:animScale>
                                      <p:cBhvr>
                                        <p:cTn id="29"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Improvements</a:t>
            </a:r>
            <a:endParaRPr lang="en-US" dirty="0"/>
          </a:p>
        </p:txBody>
      </p:sp>
      <p:sp>
        <p:nvSpPr>
          <p:cNvPr id="3" name="Content Placeholder 2"/>
          <p:cNvSpPr>
            <a:spLocks noGrp="1"/>
          </p:cNvSpPr>
          <p:nvPr>
            <p:ph idx="1"/>
          </p:nvPr>
        </p:nvSpPr>
        <p:spPr>
          <a:xfrm>
            <a:off x="457200" y="1935977"/>
            <a:ext cx="8229600" cy="3144564"/>
          </a:xfrm>
        </p:spPr>
        <p:txBody>
          <a:bodyPr>
            <a:normAutofit/>
          </a:bodyPr>
          <a:lstStyle/>
          <a:p>
            <a:pPr marL="514350" indent="-514350" algn="ctr">
              <a:buFont typeface="+mj-lt"/>
              <a:buAutoNum type="arabicPeriod"/>
            </a:pPr>
            <a:r>
              <a:rPr lang="en-US" dirty="0" smtClean="0"/>
              <a:t>Supporting non-Python kernels</a:t>
            </a:r>
          </a:p>
          <a:p>
            <a:pPr marL="514350" indent="-514350" algn="ctr">
              <a:buFont typeface="+mj-lt"/>
              <a:buAutoNum type="arabicPeriod"/>
            </a:pPr>
            <a:endParaRPr lang="en-US" dirty="0" smtClean="0"/>
          </a:p>
          <a:p>
            <a:pPr marL="514350" indent="-514350" algn="ctr">
              <a:buFont typeface="+mj-lt"/>
              <a:buAutoNum type="arabicPeriod"/>
            </a:pPr>
            <a:r>
              <a:rPr lang="en-US" dirty="0" smtClean="0"/>
              <a:t>Supporting other build systems</a:t>
            </a:r>
          </a:p>
          <a:p>
            <a:pPr marL="514350" indent="-514350" algn="ctr">
              <a:buFont typeface="+mj-lt"/>
              <a:buAutoNum type="arabicPeriod"/>
            </a:pPr>
            <a:endParaRPr lang="en-US" dirty="0"/>
          </a:p>
          <a:p>
            <a:pPr marL="514350" indent="-514350" algn="ctr">
              <a:buFont typeface="+mj-lt"/>
              <a:buAutoNum type="arabicPeriod"/>
            </a:pPr>
            <a:r>
              <a:rPr lang="en-US" dirty="0" smtClean="0"/>
              <a:t>Python 3</a:t>
            </a:r>
            <a:endParaRPr lang="en-US" dirty="0"/>
          </a:p>
        </p:txBody>
      </p:sp>
      <p:sp>
        <p:nvSpPr>
          <p:cNvPr id="4" name="Rectangle 3"/>
          <p:cNvSpPr/>
          <p:nvPr/>
        </p:nvSpPr>
        <p:spPr>
          <a:xfrm>
            <a:off x="448315" y="5546509"/>
            <a:ext cx="8247370" cy="769441"/>
          </a:xfrm>
          <a:prstGeom prst="rect">
            <a:avLst/>
          </a:prstGeom>
        </p:spPr>
        <p:txBody>
          <a:bodyPr wrap="none">
            <a:spAutoFit/>
          </a:bodyPr>
          <a:lstStyle/>
          <a:p>
            <a:r>
              <a:rPr lang="en-US" sz="4400" u="sng" dirty="0">
                <a:solidFill>
                  <a:srgbClr val="3366FF"/>
                </a:solidFill>
              </a:rPr>
              <a:t>http://</a:t>
            </a:r>
            <a:r>
              <a:rPr lang="en-US" sz="4400" u="sng" dirty="0" err="1">
                <a:solidFill>
                  <a:srgbClr val="3366FF"/>
                </a:solidFill>
              </a:rPr>
              <a:t>tinyurl.com</a:t>
            </a:r>
            <a:r>
              <a:rPr lang="en-US" sz="4400" u="sng" dirty="0">
                <a:solidFill>
                  <a:srgbClr val="3366FF"/>
                </a:solidFill>
              </a:rPr>
              <a:t>/</a:t>
            </a:r>
            <a:r>
              <a:rPr lang="en-US" sz="4400" u="sng" dirty="0" err="1">
                <a:solidFill>
                  <a:srgbClr val="3366FF"/>
                </a:solidFill>
              </a:rPr>
              <a:t>nbflow</a:t>
            </a:r>
            <a:r>
              <a:rPr lang="en-US" sz="4400" u="sng" dirty="0">
                <a:solidFill>
                  <a:srgbClr val="3366FF"/>
                </a:solidFill>
              </a:rPr>
              <a:t>-example</a:t>
            </a:r>
          </a:p>
        </p:txBody>
      </p:sp>
    </p:spTree>
    <p:extLst>
      <p:ext uri="{BB962C8B-B14F-4D97-AF65-F5344CB8AC3E}">
        <p14:creationId xmlns:p14="http://schemas.microsoft.com/office/powerpoint/2010/main" val="1001752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cess 3"/>
          <p:cNvSpPr/>
          <p:nvPr/>
        </p:nvSpPr>
        <p:spPr>
          <a:xfrm>
            <a:off x="1445406" y="335938"/>
            <a:ext cx="1642779" cy="883567"/>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Human Data</a:t>
            </a:r>
            <a:endParaRPr lang="en-US" dirty="0"/>
          </a:p>
        </p:txBody>
      </p:sp>
      <p:sp>
        <p:nvSpPr>
          <p:cNvPr id="5" name="Process 4"/>
          <p:cNvSpPr/>
          <p:nvPr/>
        </p:nvSpPr>
        <p:spPr>
          <a:xfrm>
            <a:off x="4330620" y="327961"/>
            <a:ext cx="1642779" cy="883567"/>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Simulation Data</a:t>
            </a:r>
            <a:endParaRPr lang="en-US" dirty="0"/>
          </a:p>
        </p:txBody>
      </p:sp>
      <p:grpSp>
        <p:nvGrpSpPr>
          <p:cNvPr id="123" name="Group 122"/>
          <p:cNvGrpSpPr/>
          <p:nvPr/>
        </p:nvGrpSpPr>
        <p:grpSpPr>
          <a:xfrm>
            <a:off x="1445406" y="1219505"/>
            <a:ext cx="1642779" cy="1307839"/>
            <a:chOff x="2335884" y="1219505"/>
            <a:chExt cx="1642779" cy="1307839"/>
          </a:xfrm>
        </p:grpSpPr>
        <p:sp>
          <p:nvSpPr>
            <p:cNvPr id="6" name="Process 5"/>
            <p:cNvSpPr/>
            <p:nvPr/>
          </p:nvSpPr>
          <p:spPr>
            <a:xfrm>
              <a:off x="2335884" y="1643777"/>
              <a:ext cx="1642779" cy="883567"/>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Clean Data</a:t>
              </a:r>
              <a:endParaRPr lang="en-US" dirty="0"/>
            </a:p>
          </p:txBody>
        </p:sp>
        <p:cxnSp>
          <p:nvCxnSpPr>
            <p:cNvPr id="51" name="Straight Arrow Connector 50"/>
            <p:cNvCxnSpPr>
              <a:stCxn id="4" idx="2"/>
              <a:endCxn id="6" idx="0"/>
            </p:cNvCxnSpPr>
            <p:nvPr/>
          </p:nvCxnSpPr>
          <p:spPr>
            <a:xfrm>
              <a:off x="3142676" y="1219505"/>
              <a:ext cx="14598" cy="424272"/>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27" name="Group 126"/>
          <p:cNvGrpSpPr/>
          <p:nvPr/>
        </p:nvGrpSpPr>
        <p:grpSpPr>
          <a:xfrm>
            <a:off x="4330620" y="1211528"/>
            <a:ext cx="1642779" cy="1315816"/>
            <a:chOff x="5819616" y="1211528"/>
            <a:chExt cx="1642779" cy="1315816"/>
          </a:xfrm>
        </p:grpSpPr>
        <p:sp>
          <p:nvSpPr>
            <p:cNvPr id="7" name="Process 6"/>
            <p:cNvSpPr/>
            <p:nvPr/>
          </p:nvSpPr>
          <p:spPr>
            <a:xfrm>
              <a:off x="5819616" y="1643777"/>
              <a:ext cx="1642779" cy="883567"/>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Clean Data</a:t>
              </a:r>
              <a:endParaRPr lang="en-US" dirty="0"/>
            </a:p>
          </p:txBody>
        </p:sp>
        <p:cxnSp>
          <p:nvCxnSpPr>
            <p:cNvPr id="53" name="Straight Arrow Connector 52"/>
            <p:cNvCxnSpPr>
              <a:stCxn id="5" idx="2"/>
              <a:endCxn id="7" idx="0"/>
            </p:cNvCxnSpPr>
            <p:nvPr/>
          </p:nvCxnSpPr>
          <p:spPr>
            <a:xfrm>
              <a:off x="6626408" y="1211528"/>
              <a:ext cx="14598" cy="432249"/>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24" name="Group 123"/>
          <p:cNvGrpSpPr/>
          <p:nvPr/>
        </p:nvGrpSpPr>
        <p:grpSpPr>
          <a:xfrm>
            <a:off x="416941" y="2527344"/>
            <a:ext cx="1835257" cy="2631631"/>
            <a:chOff x="1307419" y="1322486"/>
            <a:chExt cx="1835257" cy="2631631"/>
          </a:xfrm>
        </p:grpSpPr>
        <p:sp>
          <p:nvSpPr>
            <p:cNvPr id="47" name="Process 46"/>
            <p:cNvSpPr/>
            <p:nvPr/>
          </p:nvSpPr>
          <p:spPr>
            <a:xfrm>
              <a:off x="1307419" y="3070550"/>
              <a:ext cx="1642779" cy="883567"/>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Compute Averages w/ Conf. Intervals</a:t>
              </a:r>
              <a:endParaRPr lang="en-US" dirty="0"/>
            </a:p>
          </p:txBody>
        </p:sp>
        <p:cxnSp>
          <p:nvCxnSpPr>
            <p:cNvPr id="55" name="Straight Arrow Connector 54"/>
            <p:cNvCxnSpPr>
              <a:stCxn id="6" idx="2"/>
              <a:endCxn id="47" idx="0"/>
            </p:cNvCxnSpPr>
            <p:nvPr/>
          </p:nvCxnSpPr>
          <p:spPr>
            <a:xfrm flipH="1">
              <a:off x="2128809" y="1322486"/>
              <a:ext cx="1013867" cy="1748064"/>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2266796" y="2527344"/>
            <a:ext cx="3706603" cy="2631631"/>
            <a:chOff x="2266796" y="2527344"/>
            <a:chExt cx="3706603" cy="2631631"/>
          </a:xfrm>
        </p:grpSpPr>
        <p:sp>
          <p:nvSpPr>
            <p:cNvPr id="43" name="Process 42"/>
            <p:cNvSpPr/>
            <p:nvPr/>
          </p:nvSpPr>
          <p:spPr>
            <a:xfrm>
              <a:off x="4330620" y="4275408"/>
              <a:ext cx="1642779" cy="883567"/>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Compute Correlations</a:t>
              </a:r>
              <a:endParaRPr lang="en-US" dirty="0"/>
            </a:p>
          </p:txBody>
        </p:sp>
        <p:cxnSp>
          <p:nvCxnSpPr>
            <p:cNvPr id="60" name="Straight Arrow Connector 59"/>
            <p:cNvCxnSpPr>
              <a:stCxn id="6" idx="2"/>
              <a:endCxn id="43" idx="1"/>
            </p:cNvCxnSpPr>
            <p:nvPr/>
          </p:nvCxnSpPr>
          <p:spPr>
            <a:xfrm>
              <a:off x="2266796" y="2527344"/>
              <a:ext cx="2063824" cy="2189848"/>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42" idx="2"/>
              <a:endCxn id="43" idx="0"/>
            </p:cNvCxnSpPr>
            <p:nvPr/>
          </p:nvCxnSpPr>
          <p:spPr>
            <a:xfrm>
              <a:off x="5137412" y="3843160"/>
              <a:ext cx="14598" cy="432248"/>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31" name="Group 130"/>
          <p:cNvGrpSpPr/>
          <p:nvPr/>
        </p:nvGrpSpPr>
        <p:grpSpPr>
          <a:xfrm>
            <a:off x="3345024" y="5158975"/>
            <a:ext cx="1792388" cy="1365351"/>
            <a:chOff x="4834020" y="5158975"/>
            <a:chExt cx="1792389" cy="1365351"/>
          </a:xfrm>
        </p:grpSpPr>
        <p:sp>
          <p:nvSpPr>
            <p:cNvPr id="44" name="Process 43"/>
            <p:cNvSpPr/>
            <p:nvPr/>
          </p:nvSpPr>
          <p:spPr>
            <a:xfrm>
              <a:off x="4834020" y="5640759"/>
              <a:ext cx="1642779" cy="883567"/>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Plot Correlations</a:t>
              </a:r>
              <a:endParaRPr lang="en-US" dirty="0"/>
            </a:p>
          </p:txBody>
        </p:sp>
        <p:cxnSp>
          <p:nvCxnSpPr>
            <p:cNvPr id="64" name="Straight Arrow Connector 63"/>
            <p:cNvCxnSpPr>
              <a:stCxn id="43" idx="2"/>
              <a:endCxn id="44" idx="0"/>
            </p:cNvCxnSpPr>
            <p:nvPr/>
          </p:nvCxnSpPr>
          <p:spPr>
            <a:xfrm flipH="1">
              <a:off x="5655409" y="5158975"/>
              <a:ext cx="971000" cy="481784"/>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416941" y="5158975"/>
            <a:ext cx="1642779" cy="1365351"/>
            <a:chOff x="1307419" y="5158975"/>
            <a:chExt cx="1642779" cy="1365351"/>
          </a:xfrm>
        </p:grpSpPr>
        <p:sp>
          <p:nvSpPr>
            <p:cNvPr id="48" name="Process 47"/>
            <p:cNvSpPr/>
            <p:nvPr/>
          </p:nvSpPr>
          <p:spPr>
            <a:xfrm>
              <a:off x="1307419" y="5640759"/>
              <a:ext cx="1642779" cy="883567"/>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Plot Averages</a:t>
              </a:r>
              <a:endParaRPr lang="en-US" dirty="0"/>
            </a:p>
          </p:txBody>
        </p:sp>
        <p:cxnSp>
          <p:nvCxnSpPr>
            <p:cNvPr id="66" name="Straight Arrow Connector 65"/>
            <p:cNvCxnSpPr>
              <a:stCxn id="47" idx="2"/>
              <a:endCxn id="48" idx="0"/>
            </p:cNvCxnSpPr>
            <p:nvPr/>
          </p:nvCxnSpPr>
          <p:spPr>
            <a:xfrm>
              <a:off x="2114211" y="5158975"/>
              <a:ext cx="14598" cy="481784"/>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2266796" y="2527344"/>
            <a:ext cx="3706603" cy="1315816"/>
            <a:chOff x="2266796" y="2527344"/>
            <a:chExt cx="3706603" cy="1315816"/>
          </a:xfrm>
        </p:grpSpPr>
        <p:sp>
          <p:nvSpPr>
            <p:cNvPr id="42" name="Process 41"/>
            <p:cNvSpPr/>
            <p:nvPr/>
          </p:nvSpPr>
          <p:spPr>
            <a:xfrm>
              <a:off x="4330620" y="2959593"/>
              <a:ext cx="1642779" cy="883567"/>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Fit Model Parameters</a:t>
              </a:r>
              <a:endParaRPr lang="en-US" dirty="0"/>
            </a:p>
          </p:txBody>
        </p:sp>
        <p:cxnSp>
          <p:nvCxnSpPr>
            <p:cNvPr id="57" name="Straight Arrow Connector 56"/>
            <p:cNvCxnSpPr>
              <a:stCxn id="6" idx="2"/>
              <a:endCxn id="42" idx="1"/>
            </p:cNvCxnSpPr>
            <p:nvPr/>
          </p:nvCxnSpPr>
          <p:spPr>
            <a:xfrm>
              <a:off x="2266796" y="2527344"/>
              <a:ext cx="2063824" cy="874033"/>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7" idx="2"/>
              <a:endCxn id="42" idx="0"/>
            </p:cNvCxnSpPr>
            <p:nvPr/>
          </p:nvCxnSpPr>
          <p:spPr>
            <a:xfrm>
              <a:off x="5137412" y="2527344"/>
              <a:ext cx="14598" cy="432249"/>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32" name="Group 131"/>
          <p:cNvGrpSpPr/>
          <p:nvPr/>
        </p:nvGrpSpPr>
        <p:grpSpPr>
          <a:xfrm>
            <a:off x="5137412" y="5158975"/>
            <a:ext cx="1821582" cy="1365425"/>
            <a:chOff x="6626409" y="5158975"/>
            <a:chExt cx="1821581" cy="1365425"/>
          </a:xfrm>
        </p:grpSpPr>
        <p:sp>
          <p:nvSpPr>
            <p:cNvPr id="45" name="Process 44"/>
            <p:cNvSpPr/>
            <p:nvPr/>
          </p:nvSpPr>
          <p:spPr>
            <a:xfrm>
              <a:off x="6805211" y="5640833"/>
              <a:ext cx="1642779" cy="883567"/>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Copy results to paper</a:t>
              </a:r>
              <a:endParaRPr lang="en-US" dirty="0"/>
            </a:p>
          </p:txBody>
        </p:sp>
        <p:cxnSp>
          <p:nvCxnSpPr>
            <p:cNvPr id="81" name="Straight Arrow Connector 80"/>
            <p:cNvCxnSpPr>
              <a:stCxn id="43" idx="2"/>
              <a:endCxn id="45" idx="0"/>
            </p:cNvCxnSpPr>
            <p:nvPr/>
          </p:nvCxnSpPr>
          <p:spPr>
            <a:xfrm>
              <a:off x="6626409" y="5158975"/>
              <a:ext cx="1000191" cy="481858"/>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1238330" y="4275408"/>
            <a:ext cx="7572152" cy="2248992"/>
            <a:chOff x="1238330" y="4275408"/>
            <a:chExt cx="7572152" cy="2248992"/>
          </a:xfrm>
        </p:grpSpPr>
        <p:sp>
          <p:nvSpPr>
            <p:cNvPr id="52" name="Process 51"/>
            <p:cNvSpPr/>
            <p:nvPr/>
          </p:nvSpPr>
          <p:spPr>
            <a:xfrm>
              <a:off x="7167702" y="4275408"/>
              <a:ext cx="1642780" cy="883567"/>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Generate </a:t>
              </a:r>
              <a:r>
                <a:rPr lang="en-US" dirty="0" err="1" smtClean="0"/>
                <a:t>LaTeX</a:t>
              </a:r>
              <a:r>
                <a:rPr lang="en-US" dirty="0" smtClean="0"/>
                <a:t> results</a:t>
              </a:r>
              <a:endParaRPr lang="en-US" dirty="0"/>
            </a:p>
          </p:txBody>
        </p:sp>
        <p:cxnSp>
          <p:nvCxnSpPr>
            <p:cNvPr id="54" name="Straight Arrow Connector 53"/>
            <p:cNvCxnSpPr>
              <a:endCxn id="52" idx="1"/>
            </p:cNvCxnSpPr>
            <p:nvPr/>
          </p:nvCxnSpPr>
          <p:spPr>
            <a:xfrm>
              <a:off x="5973399" y="4717192"/>
              <a:ext cx="1194303" cy="0"/>
            </a:xfrm>
            <a:prstGeom prst="straightConnector1">
              <a:avLst/>
            </a:prstGeom>
            <a:ln>
              <a:solidFill>
                <a:srgbClr val="595959"/>
              </a:solidFill>
              <a:tailEnd type="arrow"/>
            </a:ln>
          </p:spPr>
          <p:style>
            <a:lnRef idx="2">
              <a:schemeClr val="accent1"/>
            </a:lnRef>
            <a:fillRef idx="0">
              <a:schemeClr val="accent1"/>
            </a:fillRef>
            <a:effectRef idx="1">
              <a:schemeClr val="accent1"/>
            </a:effectRef>
            <a:fontRef idx="minor">
              <a:schemeClr val="tx1"/>
            </a:fontRef>
          </p:style>
        </p:cxnSp>
        <p:sp>
          <p:nvSpPr>
            <p:cNvPr id="56" name="Process 55"/>
            <p:cNvSpPr/>
            <p:nvPr/>
          </p:nvSpPr>
          <p:spPr>
            <a:xfrm>
              <a:off x="7167702" y="5640833"/>
              <a:ext cx="1642780" cy="883567"/>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Compile </a:t>
              </a:r>
              <a:r>
                <a:rPr lang="en-US" dirty="0" err="1" smtClean="0"/>
                <a:t>LaTeX</a:t>
              </a:r>
              <a:r>
                <a:rPr lang="en-US" dirty="0" smtClean="0"/>
                <a:t> paper</a:t>
              </a:r>
              <a:endParaRPr lang="en-US" dirty="0"/>
            </a:p>
          </p:txBody>
        </p:sp>
        <p:cxnSp>
          <p:nvCxnSpPr>
            <p:cNvPr id="58" name="Straight Arrow Connector 57"/>
            <p:cNvCxnSpPr>
              <a:stCxn id="52" idx="2"/>
              <a:endCxn id="56" idx="0"/>
            </p:cNvCxnSpPr>
            <p:nvPr/>
          </p:nvCxnSpPr>
          <p:spPr>
            <a:xfrm>
              <a:off x="7989092" y="5158975"/>
              <a:ext cx="0" cy="481858"/>
            </a:xfrm>
            <a:prstGeom prst="straightConnector1">
              <a:avLst/>
            </a:prstGeom>
            <a:ln>
              <a:solidFill>
                <a:srgbClr val="595959"/>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44" idx="3"/>
              <a:endCxn id="56" idx="1"/>
            </p:cNvCxnSpPr>
            <p:nvPr/>
          </p:nvCxnSpPr>
          <p:spPr>
            <a:xfrm>
              <a:off x="4987802" y="6082543"/>
              <a:ext cx="2179900" cy="74"/>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1" name="Elbow Connector 60"/>
            <p:cNvCxnSpPr>
              <a:endCxn id="56" idx="2"/>
            </p:cNvCxnSpPr>
            <p:nvPr/>
          </p:nvCxnSpPr>
          <p:spPr>
            <a:xfrm rot="16200000" flipH="1">
              <a:off x="4613674" y="3148982"/>
              <a:ext cx="74" cy="6750761"/>
            </a:xfrm>
            <a:prstGeom prst="bentConnector3">
              <a:avLst>
                <a:gd name="adj1" fmla="val 309018919"/>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60687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up)">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wipe(up)">
                                      <p:cBhvr>
                                        <p:cTn id="12" dur="500"/>
                                        <p:tgtEl>
                                          <p:spTgt spid="1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wipe(up)">
                                      <p:cBhvr>
                                        <p:cTn id="27" dur="500"/>
                                        <p:tgtEl>
                                          <p:spTgt spid="1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wipe(up)">
                                      <p:cBhvr>
                                        <p:cTn id="42" dur="500"/>
                                        <p:tgtEl>
                                          <p:spTgt spid="1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32"/>
                                        </p:tgtEl>
                                        <p:attrNameLst>
                                          <p:attrName>style.visibility</p:attrName>
                                        </p:attrNameLst>
                                      </p:cBhvr>
                                      <p:to>
                                        <p:strVal val="visible"/>
                                      </p:to>
                                    </p:set>
                                    <p:animEffect transition="in" filter="wipe(up)">
                                      <p:cBhvr>
                                        <p:cTn id="47" dur="500"/>
                                        <p:tgtEl>
                                          <p:spTgt spid="1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up)">
                                      <p:cBhvr>
                                        <p:cTn id="52" dur="500"/>
                                        <p:tgtEl>
                                          <p:spTgt spid="3"/>
                                        </p:tgtEl>
                                      </p:cBhvr>
                                    </p:animEffect>
                                  </p:childTnLst>
                                </p:cTn>
                              </p:par>
                              <p:par>
                                <p:cTn id="53" presetID="9" presetClass="emph" presetSubtype="0" nodeType="withEffect">
                                  <p:stCondLst>
                                    <p:cond delay="0"/>
                                  </p:stCondLst>
                                  <p:childTnLst>
                                    <p:set>
                                      <p:cBhvr rctx="PPT">
                                        <p:cTn id="54" dur="indefinite"/>
                                        <p:tgtEl>
                                          <p:spTgt spid="132"/>
                                        </p:tgtEl>
                                        <p:attrNameLst>
                                          <p:attrName>style.opacity</p:attrName>
                                        </p:attrNameLst>
                                      </p:cBhvr>
                                      <p:to>
                                        <p:strVal val="0.5"/>
                                      </p:to>
                                    </p:set>
                                    <p:animEffect filter="image" prLst="opacity: 0.5">
                                      <p:cBhvr rctx="IE">
                                        <p:cTn id="55" dur="indefinite"/>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4570"/>
            <a:ext cx="8229600" cy="1840813"/>
          </a:xfrm>
        </p:spPr>
        <p:txBody>
          <a:bodyPr>
            <a:normAutofit/>
          </a:bodyPr>
          <a:lstStyle/>
          <a:p>
            <a:r>
              <a:rPr lang="en-US" dirty="0" smtClean="0"/>
              <a:t>How do we achieve this</a:t>
            </a:r>
            <a:br>
              <a:rPr lang="en-US" dirty="0" smtClean="0"/>
            </a:br>
            <a:r>
              <a:rPr lang="en-US" dirty="0" smtClean="0"/>
              <a:t>idealized workflow?</a:t>
            </a:r>
            <a:endParaRPr lang="en-US" dirty="0"/>
          </a:p>
        </p:txBody>
      </p:sp>
    </p:spTree>
    <p:extLst>
      <p:ext uri="{BB962C8B-B14F-4D97-AF65-F5344CB8AC3E}">
        <p14:creationId xmlns:p14="http://schemas.microsoft.com/office/powerpoint/2010/main" val="10014823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8765" y="2376810"/>
            <a:ext cx="6326471" cy="769441"/>
          </a:xfrm>
          <a:prstGeom prst="rect">
            <a:avLst/>
          </a:prstGeom>
          <a:noFill/>
        </p:spPr>
        <p:txBody>
          <a:bodyPr wrap="none" rtlCol="0">
            <a:spAutoFit/>
          </a:bodyPr>
          <a:lstStyle/>
          <a:p>
            <a:pPr algn="ctr"/>
            <a:r>
              <a:rPr lang="en-US" sz="4400" b="1" dirty="0"/>
              <a:t>Approach 1</a:t>
            </a:r>
            <a:r>
              <a:rPr lang="en-US" sz="4400" dirty="0"/>
              <a:t>: one big script</a:t>
            </a:r>
          </a:p>
        </p:txBody>
      </p:sp>
      <p:sp>
        <p:nvSpPr>
          <p:cNvPr id="9" name="TextBox 8"/>
          <p:cNvSpPr txBox="1"/>
          <p:nvPr/>
        </p:nvSpPr>
        <p:spPr>
          <a:xfrm>
            <a:off x="955816" y="3711750"/>
            <a:ext cx="7232369" cy="769441"/>
          </a:xfrm>
          <a:prstGeom prst="rect">
            <a:avLst/>
          </a:prstGeom>
          <a:noFill/>
        </p:spPr>
        <p:txBody>
          <a:bodyPr wrap="none" rtlCol="0">
            <a:spAutoFit/>
          </a:bodyPr>
          <a:lstStyle/>
          <a:p>
            <a:pPr algn="ctr"/>
            <a:r>
              <a:rPr lang="en-US" sz="4400" b="1" dirty="0" smtClean="0"/>
              <a:t>Drawback</a:t>
            </a:r>
            <a:r>
              <a:rPr lang="en-US" sz="4400" dirty="0" smtClean="0"/>
              <a:t>: </a:t>
            </a:r>
            <a:r>
              <a:rPr lang="en-US" sz="4400" dirty="0"/>
              <a:t>no interactivity </a:t>
            </a:r>
            <a:r>
              <a:rPr lang="en-US" sz="4400" dirty="0">
                <a:sym typeface="Wingdings"/>
              </a:rPr>
              <a:t></a:t>
            </a:r>
            <a:endParaRPr lang="en-US" sz="4400" b="1" dirty="0"/>
          </a:p>
        </p:txBody>
      </p:sp>
    </p:spTree>
    <p:extLst>
      <p:ext uri="{BB962C8B-B14F-4D97-AF65-F5344CB8AC3E}">
        <p14:creationId xmlns:p14="http://schemas.microsoft.com/office/powerpoint/2010/main" val="957483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Notebooks are interactive!</a:t>
            </a:r>
            <a:endParaRPr lang="en-US" dirty="0"/>
          </a:p>
        </p:txBody>
      </p:sp>
      <p:pic>
        <p:nvPicPr>
          <p:cNvPr id="4" name="Picture 3"/>
          <p:cNvPicPr>
            <a:picLocks noChangeAspect="1"/>
          </p:cNvPicPr>
          <p:nvPr/>
        </p:nvPicPr>
        <p:blipFill>
          <a:blip r:embed="rId2"/>
          <a:stretch>
            <a:fillRect/>
          </a:stretch>
        </p:blipFill>
        <p:spPr>
          <a:xfrm>
            <a:off x="1046515" y="1864140"/>
            <a:ext cx="7050971" cy="4993860"/>
          </a:xfrm>
          <a:prstGeom prst="rect">
            <a:avLst/>
          </a:prstGeom>
        </p:spPr>
      </p:pic>
    </p:spTree>
    <p:extLst>
      <p:ext uri="{BB962C8B-B14F-4D97-AF65-F5344CB8AC3E}">
        <p14:creationId xmlns:p14="http://schemas.microsoft.com/office/powerpoint/2010/main" val="37415412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6062" y="2376810"/>
            <a:ext cx="7291880" cy="769441"/>
          </a:xfrm>
          <a:prstGeom prst="rect">
            <a:avLst/>
          </a:prstGeom>
          <a:noFill/>
        </p:spPr>
        <p:txBody>
          <a:bodyPr wrap="none" rtlCol="0">
            <a:spAutoFit/>
          </a:bodyPr>
          <a:lstStyle/>
          <a:p>
            <a:pPr algn="ctr"/>
            <a:r>
              <a:rPr lang="en-US" sz="4400" b="1" dirty="0" smtClean="0"/>
              <a:t>Approach 2</a:t>
            </a:r>
            <a:r>
              <a:rPr lang="en-US" sz="4400" dirty="0" smtClean="0"/>
              <a:t>: </a:t>
            </a:r>
            <a:r>
              <a:rPr lang="en-US" sz="4400" dirty="0"/>
              <a:t>one big </a:t>
            </a:r>
            <a:r>
              <a:rPr lang="en-US" sz="4400" dirty="0" smtClean="0"/>
              <a:t>notebook</a:t>
            </a:r>
            <a:endParaRPr lang="en-US" sz="4400" dirty="0"/>
          </a:p>
        </p:txBody>
      </p:sp>
      <p:sp>
        <p:nvSpPr>
          <p:cNvPr id="4" name="TextBox 3"/>
          <p:cNvSpPr txBox="1"/>
          <p:nvPr/>
        </p:nvSpPr>
        <p:spPr>
          <a:xfrm>
            <a:off x="963946" y="3711750"/>
            <a:ext cx="7216113" cy="769441"/>
          </a:xfrm>
          <a:prstGeom prst="rect">
            <a:avLst/>
          </a:prstGeom>
          <a:noFill/>
        </p:spPr>
        <p:txBody>
          <a:bodyPr wrap="none" rtlCol="0">
            <a:spAutoFit/>
          </a:bodyPr>
          <a:lstStyle/>
          <a:p>
            <a:pPr algn="ctr"/>
            <a:r>
              <a:rPr lang="en-US" sz="4400" b="1" dirty="0" smtClean="0"/>
              <a:t>Drawback</a:t>
            </a:r>
            <a:r>
              <a:rPr lang="en-US" sz="4400" dirty="0" smtClean="0"/>
              <a:t>: can be unwieldy </a:t>
            </a:r>
            <a:r>
              <a:rPr lang="en-US" sz="4400" dirty="0" smtClean="0">
                <a:sym typeface="Wingdings"/>
              </a:rPr>
              <a:t></a:t>
            </a:r>
            <a:endParaRPr lang="en-US" sz="4400" b="1" dirty="0"/>
          </a:p>
        </p:txBody>
      </p:sp>
    </p:spTree>
    <p:extLst>
      <p:ext uri="{BB962C8B-B14F-4D97-AF65-F5344CB8AC3E}">
        <p14:creationId xmlns:p14="http://schemas.microsoft.com/office/powerpoint/2010/main" val="166230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4831" y="2070231"/>
            <a:ext cx="6754348" cy="1446550"/>
          </a:xfrm>
          <a:prstGeom prst="rect">
            <a:avLst/>
          </a:prstGeom>
          <a:noFill/>
        </p:spPr>
        <p:txBody>
          <a:bodyPr wrap="none" rtlCol="0">
            <a:spAutoFit/>
          </a:bodyPr>
          <a:lstStyle/>
          <a:p>
            <a:pPr algn="ctr"/>
            <a:r>
              <a:rPr lang="en-US" sz="4400" b="1" dirty="0"/>
              <a:t>Approach </a:t>
            </a:r>
            <a:r>
              <a:rPr lang="en-US" sz="4400" b="1" dirty="0" smtClean="0"/>
              <a:t>3</a:t>
            </a:r>
            <a:r>
              <a:rPr lang="en-US" sz="4400" dirty="0" smtClean="0"/>
              <a:t>: multiple scripts</a:t>
            </a:r>
          </a:p>
          <a:p>
            <a:pPr algn="ctr"/>
            <a:r>
              <a:rPr lang="en-US" sz="4400" dirty="0" smtClean="0"/>
              <a:t>and / or notebooks</a:t>
            </a:r>
            <a:endParaRPr lang="en-US" sz="4400" dirty="0"/>
          </a:p>
        </p:txBody>
      </p:sp>
      <p:sp>
        <p:nvSpPr>
          <p:cNvPr id="4" name="TextBox 3"/>
          <p:cNvSpPr txBox="1"/>
          <p:nvPr/>
        </p:nvSpPr>
        <p:spPr>
          <a:xfrm>
            <a:off x="924825" y="3959933"/>
            <a:ext cx="7294360" cy="769441"/>
          </a:xfrm>
          <a:prstGeom prst="rect">
            <a:avLst/>
          </a:prstGeom>
          <a:noFill/>
        </p:spPr>
        <p:txBody>
          <a:bodyPr wrap="none" rtlCol="0">
            <a:spAutoFit/>
          </a:bodyPr>
          <a:lstStyle/>
          <a:p>
            <a:pPr algn="ctr"/>
            <a:r>
              <a:rPr lang="en-US" sz="4400" b="1" dirty="0" smtClean="0"/>
              <a:t>Drawback</a:t>
            </a:r>
            <a:r>
              <a:rPr lang="en-US" sz="4400" dirty="0" smtClean="0"/>
              <a:t>: dependency </a:t>
            </a:r>
            <a:r>
              <a:rPr lang="en-US" sz="4400" dirty="0" smtClean="0"/>
              <a:t>hell </a:t>
            </a:r>
            <a:r>
              <a:rPr lang="en-US" sz="4400" dirty="0" smtClean="0">
                <a:sym typeface="Wingdings"/>
              </a:rPr>
              <a:t></a:t>
            </a:r>
            <a:endParaRPr lang="en-US" sz="4400" b="1" dirty="0"/>
          </a:p>
        </p:txBody>
      </p:sp>
    </p:spTree>
    <p:extLst>
      <p:ext uri="{BB962C8B-B14F-4D97-AF65-F5344CB8AC3E}">
        <p14:creationId xmlns:p14="http://schemas.microsoft.com/office/powerpoint/2010/main" val="2467542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3529" y="2376810"/>
            <a:ext cx="6776941" cy="2123658"/>
          </a:xfrm>
          <a:prstGeom prst="rect">
            <a:avLst/>
          </a:prstGeom>
          <a:noFill/>
        </p:spPr>
        <p:txBody>
          <a:bodyPr wrap="none" rtlCol="0">
            <a:spAutoFit/>
          </a:bodyPr>
          <a:lstStyle/>
          <a:p>
            <a:pPr algn="ctr"/>
            <a:r>
              <a:rPr lang="en-US" sz="4400" b="1" dirty="0"/>
              <a:t>Approach </a:t>
            </a:r>
            <a:r>
              <a:rPr lang="en-US" sz="4400" b="1" dirty="0" smtClean="0"/>
              <a:t>4</a:t>
            </a:r>
            <a:r>
              <a:rPr lang="en-US" sz="4400" dirty="0" smtClean="0"/>
              <a:t>: </a:t>
            </a:r>
            <a:r>
              <a:rPr lang="en-US" sz="4400" dirty="0"/>
              <a:t>multiple scripts</a:t>
            </a:r>
            <a:br>
              <a:rPr lang="en-US" sz="4400" dirty="0"/>
            </a:br>
            <a:r>
              <a:rPr lang="en-US" sz="4400" dirty="0"/>
              <a:t>and / or notebooks with </a:t>
            </a:r>
            <a:r>
              <a:rPr lang="en-US" sz="4400" dirty="0" smtClean="0"/>
              <a:t>a</a:t>
            </a:r>
          </a:p>
          <a:p>
            <a:pPr algn="ctr"/>
            <a:r>
              <a:rPr lang="en-US" sz="4400" dirty="0" smtClean="0"/>
              <a:t>traditional </a:t>
            </a:r>
            <a:r>
              <a:rPr lang="en-US" sz="4400" dirty="0"/>
              <a:t>build system</a:t>
            </a:r>
          </a:p>
        </p:txBody>
      </p:sp>
    </p:spTree>
    <p:extLst>
      <p:ext uri="{BB962C8B-B14F-4D97-AF65-F5344CB8AC3E}">
        <p14:creationId xmlns:p14="http://schemas.microsoft.com/office/powerpoint/2010/main" val="1028133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1835</TotalTime>
  <Words>606</Words>
  <Application>Microsoft Macintosh PowerPoint</Application>
  <PresentationFormat>On-screen Show (4:3)</PresentationFormat>
  <Paragraphs>117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Reproducible, One-Button Workflows with the Jupyter Notebook and SCons</vt:lpstr>
      <vt:lpstr>An idealized analysis pipeline…</vt:lpstr>
      <vt:lpstr>PowerPoint Presentation</vt:lpstr>
      <vt:lpstr>How do we achieve this idealized workflow?</vt:lpstr>
      <vt:lpstr>PowerPoint Presentation</vt:lpstr>
      <vt:lpstr>Notebooks are interactive!</vt:lpstr>
      <vt:lpstr>PowerPoint Presentation</vt:lpstr>
      <vt:lpstr>PowerPoint Presentation</vt:lpstr>
      <vt:lpstr>PowerPoint Presentation</vt:lpstr>
      <vt:lpstr>Traditional Build Systems</vt:lpstr>
      <vt:lpstr>PowerPoint Presentation</vt:lpstr>
      <vt:lpstr>An example SConstruct file</vt:lpstr>
      <vt:lpstr>But what if we want to run notebooks?</vt:lpstr>
      <vt:lpstr>Notebooks can be commands!</vt:lpstr>
      <vt:lpstr>Notebooks can be SCons commands!</vt:lpstr>
      <vt:lpstr>PowerPoint Presentation</vt:lpstr>
      <vt:lpstr>PowerPoint Presentation</vt:lpstr>
      <vt:lpstr>Installing nbflow</vt:lpstr>
      <vt:lpstr>Notebooks with nbflow</vt:lpstr>
      <vt:lpstr>SConstruct file with nbflow</vt:lpstr>
      <vt:lpstr>Demo!</vt:lpstr>
      <vt:lpstr>Demo!</vt:lpstr>
      <vt:lpstr>Future Improvements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Reproducible, One-Button Workflows with the Jupyter Notebook and Scons</dc:title>
  <dc:creator>Jessica Hamrick</dc:creator>
  <cp:lastModifiedBy>Jessica Hamrick</cp:lastModifiedBy>
  <cp:revision>80</cp:revision>
  <dcterms:created xsi:type="dcterms:W3CDTF">2016-07-12T08:03:07Z</dcterms:created>
  <dcterms:modified xsi:type="dcterms:W3CDTF">2016-07-13T18:51:26Z</dcterms:modified>
</cp:coreProperties>
</file>